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8.xml" ContentType="application/inkml+xml"/>
  <Override PartName="/ppt/notesSlides/notesSlide17.xml" ContentType="application/vnd.openxmlformats-officedocument.presentationml.notesSlide+xml"/>
  <Override PartName="/ppt/ink/ink9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908" r:id="rId2"/>
  </p:sldMasterIdLst>
  <p:notesMasterIdLst>
    <p:notesMasterId r:id="rId57"/>
  </p:notesMasterIdLst>
  <p:handoutMasterIdLst>
    <p:handoutMasterId r:id="rId58"/>
  </p:handoutMasterIdLst>
  <p:sldIdLst>
    <p:sldId id="258" r:id="rId3"/>
    <p:sldId id="397" r:id="rId4"/>
    <p:sldId id="398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09" r:id="rId16"/>
    <p:sldId id="413" r:id="rId17"/>
    <p:sldId id="415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50" r:id="rId48"/>
    <p:sldId id="451" r:id="rId49"/>
    <p:sldId id="452" r:id="rId50"/>
    <p:sldId id="453" r:id="rId51"/>
    <p:sldId id="324" r:id="rId52"/>
    <p:sldId id="455" r:id="rId53"/>
    <p:sldId id="456" r:id="rId54"/>
    <p:sldId id="457" r:id="rId55"/>
    <p:sldId id="458" r:id="rId56"/>
  </p:sldIdLst>
  <p:sldSz cx="9144000" cy="6858000" type="screen4x3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0">
          <p15:clr>
            <a:srgbClr val="A4A3A4"/>
          </p15:clr>
        </p15:guide>
        <p15:guide id="2" orient="horz" pos="244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720">
          <p15:clr>
            <a:srgbClr val="A4A3A4"/>
          </p15:clr>
        </p15:guide>
        <p15:guide id="5" orient="horz" pos="912">
          <p15:clr>
            <a:srgbClr val="A4A3A4"/>
          </p15:clr>
        </p15:guide>
        <p15:guide id="6" orient="horz" pos="3888">
          <p15:clr>
            <a:srgbClr val="A4A3A4"/>
          </p15:clr>
        </p15:guide>
        <p15:guide id="7" orient="horz" pos="3600">
          <p15:clr>
            <a:srgbClr val="A4A3A4"/>
          </p15:clr>
        </p15:guide>
        <p15:guide id="8" pos="2880">
          <p15:clr>
            <a:srgbClr val="A4A3A4"/>
          </p15:clr>
        </p15:guide>
        <p15:guide id="9" pos="336">
          <p15:clr>
            <a:srgbClr val="A4A3A4"/>
          </p15:clr>
        </p15:guide>
        <p15:guide id="10" pos="4896">
          <p15:clr>
            <a:srgbClr val="A4A3A4"/>
          </p15:clr>
        </p15:guide>
        <p15:guide id="11" pos="5424">
          <p15:clr>
            <a:srgbClr val="A4A3A4"/>
          </p15:clr>
        </p15:guide>
        <p15:guide id="12" pos="3408">
          <p15:clr>
            <a:srgbClr val="A4A3A4"/>
          </p15:clr>
        </p15:guide>
        <p15:guide id="13" pos="3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8F"/>
    <a:srgbClr val="FF00FF"/>
    <a:srgbClr val="FF3300"/>
    <a:srgbClr val="E46C0A"/>
    <a:srgbClr val="909090"/>
    <a:srgbClr val="615C5C"/>
    <a:srgbClr val="939393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5" autoAdjust="0"/>
    <p:restoredTop sz="92821" autoAdjust="0"/>
  </p:normalViewPr>
  <p:slideViewPr>
    <p:cSldViewPr>
      <p:cViewPr>
        <p:scale>
          <a:sx n="100" d="100"/>
          <a:sy n="100" d="100"/>
        </p:scale>
        <p:origin x="1248" y="-677"/>
      </p:cViewPr>
      <p:guideLst>
        <p:guide orient="horz" pos="480"/>
        <p:guide orient="horz" pos="2448"/>
        <p:guide orient="horz" pos="1152"/>
        <p:guide orient="horz" pos="720"/>
        <p:guide orient="horz" pos="912"/>
        <p:guide orient="horz" pos="3888"/>
        <p:guide orient="horz" pos="3600"/>
        <p:guide pos="2880"/>
        <p:guide pos="336"/>
        <p:guide pos="4896"/>
        <p:guide pos="5424"/>
        <p:guide pos="340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750" y="-2952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Ngoc Hai" userId="111bf53d-fac6-4830-b9bf-0ee5bd268112" providerId="ADAL" clId="{D97E998C-0BE5-4481-882D-249F9B66A589}"/>
    <pc:docChg chg="modSld">
      <pc:chgData name="Nguyen Ngoc Hai" userId="111bf53d-fac6-4830-b9bf-0ee5bd268112" providerId="ADAL" clId="{D97E998C-0BE5-4481-882D-249F9B66A589}" dt="2024-09-17T04:44:54.779" v="10" actId="1035"/>
      <pc:docMkLst>
        <pc:docMk/>
      </pc:docMkLst>
      <pc:sldChg chg="addSp mod">
        <pc:chgData name="Nguyen Ngoc Hai" userId="111bf53d-fac6-4830-b9bf-0ee5bd268112" providerId="ADAL" clId="{D97E998C-0BE5-4481-882D-249F9B66A589}" dt="2024-09-17T04:12:42.655" v="6" actId="9405"/>
        <pc:sldMkLst>
          <pc:docMk/>
          <pc:sldMk cId="0" sldId="435"/>
        </pc:sldMkLst>
        <pc:inkChg chg="add">
          <ac:chgData name="Nguyen Ngoc Hai" userId="111bf53d-fac6-4830-b9bf-0ee5bd268112" providerId="ADAL" clId="{D97E998C-0BE5-4481-882D-249F9B66A589}" dt="2024-09-17T04:11:41.099" v="0" actId="9405"/>
          <ac:inkMkLst>
            <pc:docMk/>
            <pc:sldMk cId="0" sldId="435"/>
            <ac:inkMk id="2" creationId="{08982082-A789-EFE7-A090-9FE48242252E}"/>
          </ac:inkMkLst>
        </pc:inkChg>
        <pc:inkChg chg="add">
          <ac:chgData name="Nguyen Ngoc Hai" userId="111bf53d-fac6-4830-b9bf-0ee5bd268112" providerId="ADAL" clId="{D97E998C-0BE5-4481-882D-249F9B66A589}" dt="2024-09-17T04:11:54.671" v="1" actId="9405"/>
          <ac:inkMkLst>
            <pc:docMk/>
            <pc:sldMk cId="0" sldId="435"/>
            <ac:inkMk id="3" creationId="{0D60C037-C916-2AEA-79F8-921726080129}"/>
          </ac:inkMkLst>
        </pc:inkChg>
        <pc:inkChg chg="add">
          <ac:chgData name="Nguyen Ngoc Hai" userId="111bf53d-fac6-4830-b9bf-0ee5bd268112" providerId="ADAL" clId="{D97E998C-0BE5-4481-882D-249F9B66A589}" dt="2024-09-17T04:11:58.910" v="2" actId="9405"/>
          <ac:inkMkLst>
            <pc:docMk/>
            <pc:sldMk cId="0" sldId="435"/>
            <ac:inkMk id="4" creationId="{39A724DA-CA92-62AB-1432-F1BB70784D00}"/>
          </ac:inkMkLst>
        </pc:inkChg>
        <pc:inkChg chg="add">
          <ac:chgData name="Nguyen Ngoc Hai" userId="111bf53d-fac6-4830-b9bf-0ee5bd268112" providerId="ADAL" clId="{D97E998C-0BE5-4481-882D-249F9B66A589}" dt="2024-09-17T04:12:01.646" v="3" actId="9405"/>
          <ac:inkMkLst>
            <pc:docMk/>
            <pc:sldMk cId="0" sldId="435"/>
            <ac:inkMk id="5" creationId="{1813FDE4-06AF-EF87-C425-A0EB78445DDB}"/>
          </ac:inkMkLst>
        </pc:inkChg>
        <pc:inkChg chg="add">
          <ac:chgData name="Nguyen Ngoc Hai" userId="111bf53d-fac6-4830-b9bf-0ee5bd268112" providerId="ADAL" clId="{D97E998C-0BE5-4481-882D-249F9B66A589}" dt="2024-09-17T04:12:05.238" v="4" actId="9405"/>
          <ac:inkMkLst>
            <pc:docMk/>
            <pc:sldMk cId="0" sldId="435"/>
            <ac:inkMk id="6" creationId="{60383D47-FB75-E02B-4773-195B95EEB469}"/>
          </ac:inkMkLst>
        </pc:inkChg>
        <pc:inkChg chg="add">
          <ac:chgData name="Nguyen Ngoc Hai" userId="111bf53d-fac6-4830-b9bf-0ee5bd268112" providerId="ADAL" clId="{D97E998C-0BE5-4481-882D-249F9B66A589}" dt="2024-09-17T04:12:39.201" v="5" actId="9405"/>
          <ac:inkMkLst>
            <pc:docMk/>
            <pc:sldMk cId="0" sldId="435"/>
            <ac:inkMk id="7" creationId="{3EEC2C1B-14A0-19D4-54BE-A25B80866934}"/>
          </ac:inkMkLst>
        </pc:inkChg>
        <pc:inkChg chg="add">
          <ac:chgData name="Nguyen Ngoc Hai" userId="111bf53d-fac6-4830-b9bf-0ee5bd268112" providerId="ADAL" clId="{D97E998C-0BE5-4481-882D-249F9B66A589}" dt="2024-09-17T04:12:42.655" v="6" actId="9405"/>
          <ac:inkMkLst>
            <pc:docMk/>
            <pc:sldMk cId="0" sldId="435"/>
            <ac:inkMk id="8" creationId="{C5E432BD-894A-0ADE-9736-2652ACC78A3C}"/>
          </ac:inkMkLst>
        </pc:inkChg>
      </pc:sldChg>
      <pc:sldChg chg="addSp mod">
        <pc:chgData name="Nguyen Ngoc Hai" userId="111bf53d-fac6-4830-b9bf-0ee5bd268112" providerId="ADAL" clId="{D97E998C-0BE5-4481-882D-249F9B66A589}" dt="2024-09-17T04:14:26.278" v="7" actId="9405"/>
        <pc:sldMkLst>
          <pc:docMk/>
          <pc:sldMk cId="0" sldId="438"/>
        </pc:sldMkLst>
        <pc:inkChg chg="add">
          <ac:chgData name="Nguyen Ngoc Hai" userId="111bf53d-fac6-4830-b9bf-0ee5bd268112" providerId="ADAL" clId="{D97E998C-0BE5-4481-882D-249F9B66A589}" dt="2024-09-17T04:14:26.278" v="7" actId="9405"/>
          <ac:inkMkLst>
            <pc:docMk/>
            <pc:sldMk cId="0" sldId="438"/>
            <ac:inkMk id="2" creationId="{70896177-2F5A-9CBB-0031-84788C7A9EF7}"/>
          </ac:inkMkLst>
        </pc:inkChg>
      </pc:sldChg>
      <pc:sldChg chg="addSp mod">
        <pc:chgData name="Nguyen Ngoc Hai" userId="111bf53d-fac6-4830-b9bf-0ee5bd268112" providerId="ADAL" clId="{D97E998C-0BE5-4481-882D-249F9B66A589}" dt="2024-09-17T04:19:06.341" v="8" actId="9405"/>
        <pc:sldMkLst>
          <pc:docMk/>
          <pc:sldMk cId="0" sldId="439"/>
        </pc:sldMkLst>
        <pc:inkChg chg="add">
          <ac:chgData name="Nguyen Ngoc Hai" userId="111bf53d-fac6-4830-b9bf-0ee5bd268112" providerId="ADAL" clId="{D97E998C-0BE5-4481-882D-249F9B66A589}" dt="2024-09-17T04:19:06.341" v="8" actId="9405"/>
          <ac:inkMkLst>
            <pc:docMk/>
            <pc:sldMk cId="0" sldId="439"/>
            <ac:inkMk id="2" creationId="{0D4C80CC-F6A5-F295-FFF6-99F23983EF43}"/>
          </ac:inkMkLst>
        </pc:inkChg>
      </pc:sldChg>
      <pc:sldChg chg="modSp mod">
        <pc:chgData name="Nguyen Ngoc Hai" userId="111bf53d-fac6-4830-b9bf-0ee5bd268112" providerId="ADAL" clId="{D97E998C-0BE5-4481-882D-249F9B66A589}" dt="2024-09-17T04:44:54.779" v="10" actId="1035"/>
        <pc:sldMkLst>
          <pc:docMk/>
          <pc:sldMk cId="0" sldId="451"/>
        </pc:sldMkLst>
        <pc:spChg chg="mod">
          <ac:chgData name="Nguyen Ngoc Hai" userId="111bf53d-fac6-4830-b9bf-0ee5bd268112" providerId="ADAL" clId="{D97E998C-0BE5-4481-882D-249F9B66A589}" dt="2024-09-17T04:44:54.779" v="10" actId="1035"/>
          <ac:spMkLst>
            <pc:docMk/>
            <pc:sldMk cId="0" sldId="451"/>
            <ac:spMk id="91140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E7D06B1D-D8B2-4B68-84C2-2C4B2550E85D}" type="datetime1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9DE99EB6-CEDE-4D1B-B33C-CE2973642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89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04:11:41.0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1247,'211'-5,"37"-8,1003-104,-933 69,338-95,-641 140,14-6,1 2,0 1,1 1,41-1,166 6,502 22,68 3,-617-27,-3 2,634 12,-672-7,52 3,-155-3,0 1,57 16,-49-11,1-2,-1-3,2-2,65-5,9 2,1018 16,-1130-15,0 0,0 1,0 1,0 1,-1 1,0 0,21 11,-14-6,1-1,41 10,-47-16,9 2,0-1,41 1,-58-5,0 1,-1 0,1 0,0 2,19 7,27 7,-56-17,1-1,0 1,0 0,0-1,-1 1,1 1,0-1,4 3,-7-4,0 0,0 1,1-1,-1 0,0 0,0 1,0-1,0 0,0 0,0 1,1-1,-1 0,0 0,0 1,0-1,0 0,0 1,0-1,0 0,0 0,0 1,0-1,-1 0,1 0,0 1,0-1,0 0,0 1,0-1,0 0,0 0,-1 0,1 1,0-1,0 0,-21 14,-20 5,-2-2,-60 16,45-15,-268 72,-152 25,-910 120,-23-144,1085-96,1-14,1-14,-343-80,511 70,45 11,-57-1,99 21,-41-6,0 4,-115 1,110 9,0-6,-195-42,241 42,0 3,-1 3,-95 6,44 0,106-2,-187 5,162-1,0 1,1 2,-42 13,33-9,39-10,-1 1,1 0,-1 1,1-1,0 2,0-1,0 1,0 1,1 0,-9 6,17-11,-1 1,1-1,-1 0,1 1,0-1,-1 1,1-1,-1 0,1 1,0-1,-1 1,1-1,0 1,0 0,-1-1,1 1,0-1,0 1,0-1,0 1,0 0,0 0,1 0,-1-1,1 1,0 0,0 0,0-1,0 1,0-1,0 1,1-1,-1 1,0-1,0 0,0 0,0 1,0-1,1 0,-1 0,0 0,2 0,33 0,56-6,308-38,330-57,1010-184,22-35,-346 61,-1065 205,-265 46,171 6,30 15,-270-9,-17-3,1-1,-1 0,0 0,0 0,1 0,-1 0,0 1,0-1,1 0,-1 0,0 1,0-1,0 0,0 0,1 0,-1 1,0-1,0 0,0 1,0-1,0 0,0 0,0 1,0-1,0 0,0 1,0-1,0 0,0 0,0 1,0-1,0 1,-2 2,0 0,-1 0,1 0,-1 0,0-1,0 1,0-1,0 0,0 0,-7 4,-151 80,-221 94,-228 87,-148 35,-1245 382,-56-205,1759-434,263-41,-24 5,-1-3,-64-2,91-9,29-3,15-4,2 6,0-1,0 1,14-4,150-60,244-80,281-89,2502-731,-2735 844,-164 48,-212 57,64-21,-145 37,-15 3,-21 3,-222 20,-94 12,-158 17,-1602 155,1970-192,82-6,123-16,227-43,275-61,2499-487,-2724 531,-315 59,-74 13,-268 51,178-28,-357 70,-844 178,-269 53,1534-312,61-13,10-2,51-10,593-144,-531 123,2305-656,-2100 591,-243 72,142-49,-220 72,-1 1,1-1,-1 0,0 0,0 0,1 0,-1-1,0 1,0 0,0-1,3-3,-9 5,-1 0,1 1,-1-1,1 1,-1 0,1 0,0 0,-7 3,-179 65,-235 101,-201 86,-63 35,55-19,120-50,141-60,266-116,-138 68,225-100,20-14,0 0,0 0,0 0,0 1,0-1,0 0,0 0,0 0,0 0,0 1,0-1,0 0,0 0,0 0,0 0,0 1,0-1,0 0,0 0,0 0,0 0,0 1,0-1,0 0,0 0,0 0,0 0,0 0,0 0,1 1,-1-1,0 0,0 0,0 0,0 0,0 0,0 0,1 0,-1 0,0 0,0 1,0-1,0 0,1 0,-1 0,0 0,0 0,0 0,0 0,1 0,-1 0,0 0,0 0,0 0,0 0,0 0,1-1,-1 1,0 0,0 0,0 0,0 0,1 0,-1 0,0 0,22-3,0-1,27-8,150-42,905-285,-1017 309,-55 16,-32 14,0 0,0 0,0 0,0 0,0 0,-1 0,1 0,0 0,0 0,0 0,0 0,0 0,0 0,0 0,0 0,0 0,0 0,0 0,0 0,-1 0,1 0,0 0,0 0,0 0,0 0,0 0,0 0,0 0,0-1,0 1,0 0,0 0,0 0,0 0,0 0,0 0,0 0,0 0,0 0,0 0,0 0,0 0,0-1,0 1,0 0,0 0,0 0,0 0,0 0,0 0,0 0,0 0,0 0,0 0,0 0,0 0,0-1,0 1,-22 2,-76 16,-182 56,-90 61,196-64,25-6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04:11:54.6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0 762,'249'0,"7"0,541 9,8 46,-683-38,233 66,99 73,-45 13,131 46,-423-178,174 30,126-8,-172-33,354-8,-569-20,0-2,0-1,0-1,0-2,-1-1,30-13,162-88,-129 60,78-45,105-50,-168 93,107-69,-26 12,-149 88,140-83,-28 14,-122 71,-20 15,-1-1,0 0,0-1,-1 0,0 0,0 0,11-13,-17 17,0 0,0 0,0-1,-1 1,1 0,0 0,-1 0,0-1,1 1,-1 0,0-1,0 1,0 0,-1-1,1 1,0 0,-1 0,0-1,1 1,-1 0,0 0,0 0,0 0,0 0,-1 0,1 0,-1 0,1 1,-1-1,1 0,-1 1,-3-3,-7-6,-1 0,-1 1,-23-12,17 9,10 7,-1 1,0 0,0 0,0 1,0 1,0 0,0 0,-1 1,1 0,-1 1,-12 2,2-2,-55 2,-84 14,-86 18,-1572 293,1757-314,13-1,0-3,-1-2,-65 1,-391-39,-186-85,513 84,-49 2,70 11,-130-43,-20-3,-93 37,-1 27,228 1,168 0,0 0,0-1,0 0,0 0,0-1,0 0,-9-3,14 4,1 1,-1 0,0-1,0 1,1-1,-1 1,0-1,1 1,-1-1,1 1,-1-1,1 0,-1 1,1-1,-1 0,1 1,-1-1,1 0,0 0,0 0,-1 1,1-1,0 0,0-1,0 1,1-1,-1 1,1-1,0 1,-1-1,1 1,0 0,0 0,0-1,0 1,0 0,1 0,-1 0,0 0,0 0,1 0,-1 0,2 0,18-10,0 0,0 2,1 1,0 0,31-5,-27 6,723-136,-687 133,1162-158,-86 100,-1091 68,12 0,-1-3,60-10,-110 10,-15 2,-24 0,-241 20,-65 16,-130 18,-2285 283,2700-328,-123 12,140-18,0-1,-65-8,164 15,76 13,428 63,6-32,-476-44,1202 87,-790-76,273-9,-481-12,-269 2,-6 2,0-2,0-2,0 0,0-1,-1-2,33-9,-41 8,1 2,-1 0,1 2,37-2,30-3,73-18,-8 2,195-56,-329 75,0 0,0 2,0-1,0 2,21 1,-21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04:11:58.9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5974 1187,'-146'-57,"51"17,-201-64,-3 13,-378-65,39 66,243 40,-708-76,585 121,434 10,0 4,-119 28,-162 63,-77 16,397-107,1-1,-1-3,0-1,-1-3,1-1,0-3,0-1,-51-12,58 9,-54-4,71 9,1-4,20 6,0-1,0 1,-1 0,1 0,0 0,0-1,0 1,0 0,0-1,0 1,0 0,0 0,0-1,0 1,0 0,0 0,0-1,0 1,0 0,0-1,0 1,0 0,0 0,0-1,0 1,0 0,1 0,-1-1,0 1,0 0,0 0,0 0,1-1,-1 1,0 0,1 0,2-3,1 1,-1-1,1 1,-1 0,1 0,0 1,6-2,18-4,-1 1,1 2,1 1,36 1,-20 0,136-6,94-7,101-14,1168-130,14-35,-591 71,-671 93,135-19,-325 23,-82 18,1 2,1 0,42-3,-582 67,279-24,-2214 198,1852-175,88-6,-180 12,635-56,18-2,1-1,-1-2,-61-3,96 1,1 0,-1 0,1 0,-1 0,1 0,0 0,-1 0,1 0,-1 0,1 0,0 0,-1 0,1 0,-1 0,1 0,0-1,-1 1,1 0,-1 0,1-1,0 1,-1 0,1 0,0-1,-1 1,1 0,0-1,0 1,-1 0,1-1,0 1,0-1,11-8,28-7,-39 16,57-16,1 3,1 2,93-5,-74 9,152-15,95-9,94-7,1597-76,-1424 115,845 109,-1326-92,-57-8,63 3,-141-8,-40 11,0 2,-1291 229,778-183,391-54,-211-15,-559-72,-144-9,965 78,-228 14,182 29,169-32,97-1,157-25,5-1,971 4,-895 21,-21-2,381 5,-4 40,-411-3,-254-41,-1 2,1 0,-1 0,1 1,-1 1,0 0,0 1,18 10,-31-15,1 0,-1 1,1-1,-1 0,1 1,-1-1,1 1,-1-1,1 1,-1-1,0 1,1 0,-1-1,0 1,1-1,-1 1,0 0,0-1,0 1,1-1,-1 1,0 0,0-1,0 1,0 0,0-1,0 1,-1 1,-12 15,7-12,0-1,-1 1,0-1,-8 3,-56 28,-23 9,-102 20,-2-8,-327 47,-26-31,287-40,-724 78,912-102,-818 48,802-57,-40 3,116 1,3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04:12:01.6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2322 797,'-76'-4,"-1"-3,-100-23,-21-3,67 23,-143 8,167 3,90-3,35-5,18 1,0 1,44 0,9 1,256-16,140-6,-277 14,1982-139,-2125 146,-24 2,47-10,-88 13,1 0,-1 0,0 0,1 0,-1 0,1 0,-1 0,1 0,-1 0,1 0,-1 0,1 0,-1 0,0-1,1 1,-1 0,1 0,-1-1,0 1,1 0,-1 0,0-1,1 1,-1 0,0-1,0 1,1-1,-1 1,0 0,0-1,0 1,1-1,-1 1,0-1,0 1,0 0,0-1,0 1,0-1,0 1,0-1,0 1,0-1,0 1,0 0,0-1,0 1,-1-1,1 1,0-1,0 1,0 0,-1-1,1 1,0-1,-1 1,1 0,0-1,0 1,-1 0,1 0,-1-1,1 1,0 0,-1 0,1-1,-1 1,-31-20,-9 3,-1 2,-55-12,64 18,-208-49,-110-12,-631-81,-10 85,651 74,284-3,0 2,0 3,-94 29,132-32,-1 0,1 1,-25 16,39-21,0 0,0 0,1 0,0 1,0-1,0 1,0 1,0-1,1 0,-1 1,1 0,1-1,-1 1,1 1,-1-1,1 0,-1 7,3-10,-1-1,1 0,0 1,0-1,0 0,0 1,0-1,1 1,-1-1,0 0,0 0,1 1,-1-1,1 0,0 1,-1-1,1 0,0 0,-1 0,1 0,0 0,2 2,-1-1,1 0,0-1,0 1,0 0,0-1,0 0,0 0,0 0,5 1,7 0,0 0,0-1,18-1,-28 0,72-6,0-2,139-36,-203 39,-21 3,-33 1,-535 32,307-12,132-11,-607 23,702-33,39 1,24 1,326-1,-314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04:12:05.2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2192 1235,'210'-28,"422"-56,310-37,-20 57,-9 61,-326 27,-51-1,-124-22,-185-3,-198-1,-15-2,-14 5,0 0,1 0,-1 0,0 0,0 0,0-1,0 1,0 0,1 0,-1 0,0-1,0 1,0 0,0 0,0 0,0-1,0 1,0 0,0 0,0-1,0 1,0 0,0 0,0 0,0-1,0 1,0 0,0 0,0-1,0 1,0 0,0 0,0 0,-1-1,1 1,0 0,0 0,0 0,0 0,0-1,-1 1,1 0,0 0,-1 0,-18-8,-55-3,-547-55,505 55,-610-56,-2172-225,2402 237,89 3,-751-138,314 46,589 102,271 44,1-1,29-2,-2 0,216 1,88-7,198-2,160 1,1034 5,2 43,-1319-18,-102 1,178 46,-248-29,-209-36,-116-3,-177 12,-19 10,-143 11,-237 23,-489 38,0-37,1064-55,24-1,-1-1,-81-11,131 10,5-1,10 0,26 1,124 18,-69-5,265 34,161 20,1675 164,-1971-215,-207-15,-15-1,0 1,0-1,0 0,0 0,0 0,0 0,0 0,0 0,0-1,0 1,0-1,0 1,2-2,-2-2,-2 4,0 0,0 0,0-1,1 1,-1 0,0 0,0-1,0 1,0 0,0 0,0 0,0-1,1 1,-1 0,0 0,0 0,0 0,0-1,1 1,-1 0,0 0,0 0,1 0,-1 0,0 0,0-1,0 1,1 0,-1 0,0 0,0 0,1 0,-1 0,0 0,0 0,1 0,-1 0,11-1,-7 1,-9 0,-12 0,-137 5,-54 12,-139 15,-150 17,-1233 100,1683-146,-174 4,202-9,19 2,0 0,0 0,0 0,0 0,-1 0,1 0,0 0,0 0,0 0,0 0,0 0,0 0,0 0,0 0,0 0,-1 0,1 0,0 0,0 0,0 0,0 0,0 0,0 0,0-1,0 1,0 0,0 0,0 0,0 0,0 0,0 0,0 0,0 0,0 0,0-1,-1 1,1 0,0 0,0 0,0 0,1 0,-1 0,0 0,0 0,0-1,0 1,0 0,0 0,0 0,0 0,0 0,0 0,0 0,0 0,0 0,0 0,0-1,0 1,0 0,0 0,1 0,27-13,-28 13,52-18,106-23,410-40,-499 73,544-49,125 7,2018 90,-2356-2,26 19,-320-33,-109-26,0 1,1-1,-1-1,0 1,0 0,1-1,0 1,-1-1,1 0,0 0,0 0,-2-5,2 4,-1 0,1 0,-1 0,0 1,0-1,0 1,-7-6,1 3,-1 1,0 1,0-1,0 2,0-1,-21-3,-68-5,78 10,-52-3,-1 2,0 4,1 4,-143 26,-1056 242,1100-241,126-25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04:12:39.2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0 179,'127'19,"144"42,866 252,12 55,-1107-353,0-2,1-1,1-3,77 7,146 0,42 9,128 22,296 41,426 45,-929-114,-221-19,0 0,0 0,-1 0,1-1,0-1,0 1,0-2,-1 1,1-1,-1 0,11-6,-3 3,1 0,24-4,31-11,443-238,-418 206,127-82,-146 82,93-70,-154 108,0 2,-1-1,-1-1,16-19,-27 29,0 0,-1 0,0 0,0 0,0-1,-1 0,0 1,0-1,0 0,-1 0,0 0,0 0,0 0,-1 0,0-10,-1 13,0-1,0 0,0 0,-1 1,0-1,1 1,-1-1,-1 1,1 0,0 0,-1 0,0 0,1 0,-1 0,0 1,0-1,-1 1,-4-3,-11-6,0 2,-23-10,32 15,-97-37,-127-31,-118-10,81 29,-2 11,-324-7,-750 80,581-18,658-24,79 6,-1 2,1 1,-42 2,28 7,0 1,-66 23,-28 6,-898 110,741-143,215-5,209-3,488-35,52-8,2296-106,-2564 140,-12 5,-328 9,-47 0,-17 1,-2 0,15 1,72 13,130 41,-62-13,-71-26,1-4,0-3,1-4,84-3,-62-5,-283 1,-84 0,-115 1,-2037 92,1542-79,565-16,-459 2,828 1,65 10,16 3,446 43,304 25,1131 75,-1177-108,-189-23,-185-22,-156-17,-156-2,-132 11,0-2,51-17,-71 21,-1-1,1-1,-1 1,8-7,-14 10,0-1,0 1,0-1,0 0,0 0,0 1,0-1,0 0,-1 0,1 0,0 0,-1 0,1 0,0 0,-1 0,1 0,-1 0,0 0,1-1,-1 1,0 0,0 0,0 0,0 0,0-1,0 1,0 0,0 0,0 0,0 0,-1-1,1 0,-1 1,0 0,0-1,0 1,-1 0,1 0,0 0,0 0,-1 0,1 0,0 0,-1 1,1-1,-1 0,1 1,-1-1,1 1,-1 0,0-1,1 1,-1 0,1 0,-3 0,-47 3,37-1,-204 30,62-4,-327 46,-951 110,-21-61,1126-108,-61-21,366 3,0-1,0 0,1-2,0-1,0-1,0-1,1-1,0-1,-32-21,-461-230,282 153,163 75,-378-177,441 208,0 0,0 0,0 1,0 0,-14-2,24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04:12:42.6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1660 617,'-1638'0,"1620"3,18-3,0 0,0 0,-1 0,1 0,0 0,0 0,0 0,0 0,0 0,-1 0,1 1,0-1,0 0,0 0,0 0,0 0,0 0,-1 0,1 1,0-1,0 0,0 0,0 0,0 0,0 1,0-1,0 0,0 0,0 0,0 0,0 1,0-1,0 0,0 0,0 0,0 0,0 1,0-1,0 0,0 0,0 0,1 2,1-1,-1 0,0 0,1 0,-1-1,1 1,-1 0,1-1,-1 1,1 0,0-1,-1 0,1 1,0-1,1 0,72 5,99-5,-56-3,-25 3,260-3,87-13,-403 15,1146-42,17 33,-1150 10,-19 0,57 7,-48-4,0-1,0-2,66-8,-59 4,147-13,0-9,-1-9,298-94,-236 40,420-121,-590 191,2 4,-1 3,1 4,0 4,1 4,94 11,297 71,177 16,-275-95,-216-5,-211 4,0 2,-47 10,50-7,-217 37,-307 54,-730 116,61-108,444-21,378-29,-197-5,511-42,-51 1,295-11,314-17,-339 11,453-22,2364-70,-2691 99,61 3,604 24,-875-25,58 6,1-4,136-12,-207 6,-1-1,1-2,-1 0,0-1,-1-1,1-1,20-11,-25 10,-2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04:14:26.2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0 340,'190'0,"222"0,199 1,1287 34,-793-11,-227-22,-17-49,-202-25,-634 69,45-6,87-22,-88 15,0 2,115-6,70 0,-189 12,114-27,-89 15,-28 10,0 3,126 3,-184 4,26-1,48-9,21 0,11 11,56-2,-89-9,41-1,378 10,-233 2,-232-3,0-1,59-14,-58 10,0 1,53-3,501 10,-570 0,1 0,-1 2,0 0,0 0,27 10,-7 2,44 23,-77-36,-1-1,1 1,0 1,-1-1,0 0,0 1,1-1,-1 1,-1-1,1 1,0 0,-1 0,1 0,-1 0,0 0,0 0,0 0,0 0,-1 1,1-1,-1 0,0 0,0 5,0 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7T04:19:06.3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0 340,'458'-21,"-292"9,360-48,-8-34,-356 64,-27 1,144-20,520 26,-785 23,144-11,-6 0,865 12,-951 2,131 23,-183-23,67 6,0-4,119-6,-68-2,527 3,-614 3,-1 1,1 3,50 14,64 10,-154-31,0 1,-1 0,1 0,-1 1,1-1,7 5,2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2BE5A956-F79D-4D99-8F93-6296B527E490}" type="datetime1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1225"/>
            <a:ext cx="498951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pitchFamily="16" charset="-128"/>
              </a:defRPr>
            </a:lvl1pPr>
          </a:lstStyle>
          <a:p>
            <a:pPr>
              <a:defRPr/>
            </a:pPr>
            <a:fld id="{2FC36C76-B5C8-4AD9-9647-C549E0ADBD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869950" y="9028113"/>
            <a:ext cx="5065713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eaLnBrk="1" hangingPunct="1">
              <a:defRPr/>
            </a:pPr>
            <a:r>
              <a:rPr lang="en-US" sz="700" b="0">
                <a:ea typeface="ＭＳ Ｐゴシック" pitchFamily="48" charset="-128"/>
              </a:rPr>
              <a:t>©2008 Microsoft Corporation. All rights reserved.</a:t>
            </a:r>
          </a:p>
          <a:p>
            <a:pPr eaLnBrk="1" hangingPunct="1">
              <a:defRPr/>
            </a:pPr>
            <a:r>
              <a:rPr lang="en-US" sz="700" b="0">
                <a:ea typeface="ＭＳ Ｐゴシック" pitchFamily="48" charset="-128"/>
              </a:rPr>
              <a:t>This presentation is for informational purposes only. Microsoft makes no warranties, express or implied, in this summary.</a:t>
            </a:r>
            <a:endParaRPr lang="en-GB" sz="700" b="0">
              <a:solidFill>
                <a:srgbClr val="000000"/>
              </a:solidFill>
              <a:ea typeface="ＭＳ Ｐゴシック" pitchFamily="48" charset="-128"/>
            </a:endParaRPr>
          </a:p>
          <a:p>
            <a:pPr eaLnBrk="1" hangingPunct="1">
              <a:defRPr/>
            </a:pPr>
            <a:r>
              <a:rPr lang="en-GB" sz="700" b="0">
                <a:solidFill>
                  <a:srgbClr val="000000"/>
                </a:solidFill>
                <a:ea typeface="ＭＳ Ｐゴシック" pitchFamily="48" charset="-128"/>
              </a:rPr>
              <a:t>Microsoft, the Microsoft logo, Microsoft Live@edu, Windows Live, Hotmail, Microsoft Office, Outlook, and SmartScreen are either registered trademarks or trademarks of Microsoft Corporation in the United States and/or other countries. 11282-0308/MS-APAC</a:t>
            </a:r>
            <a:endParaRPr lang="en-US" sz="700"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07817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CDA592-0334-416B-A302-BF156FC4FD65}" type="slidenum">
              <a:rPr lang="en-US" smtClean="0">
                <a:ea typeface="ＭＳ Ｐゴシック" charset="-128"/>
              </a:rPr>
              <a:pPr/>
              <a:t>1</a:t>
            </a:fld>
            <a:endParaRPr lang="en-US">
              <a:ea typeface="ＭＳ Ｐゴシック" charset="-128"/>
            </a:endParaRPr>
          </a:p>
        </p:txBody>
      </p:sp>
      <p:sp>
        <p:nvSpPr>
          <p:cNvPr id="34819" name="Rectangle 7"/>
          <p:cNvSpPr txBox="1">
            <a:spLocks noGrp="1" noChangeArrowheads="1"/>
          </p:cNvSpPr>
          <p:nvPr/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3FE4478-BA13-443C-95B4-F3C13F14C7B2}" type="slidenum">
              <a:rPr lang="en-US" sz="1200" b="0"/>
              <a:pPr algn="r"/>
              <a:t>1</a:t>
            </a:fld>
            <a:endParaRPr lang="en-US" sz="1200" b="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022985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0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35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20E932-1F85-4611-8A47-BF627795C16D}" type="slidenum">
              <a:rPr lang="en-US" smtClean="0">
                <a:ea typeface="ＭＳ Ｐゴシック" charset="-128"/>
              </a:rPr>
              <a:pPr/>
              <a:t>30</a:t>
            </a:fld>
            <a:endParaRPr lang="en-US">
              <a:ea typeface="ＭＳ Ｐゴシック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6196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CED5F-19AD-41AC-AD4C-E13C3BED3654}" type="slidenum">
              <a:rPr lang="en-US" smtClean="0">
                <a:ea typeface="ＭＳ Ｐゴシック" charset="-128"/>
              </a:rPr>
              <a:pPr/>
              <a:t>31</a:t>
            </a:fld>
            <a:endParaRPr lang="en-US">
              <a:ea typeface="ＭＳ Ｐゴシック" charset="-128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1024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8800C-1D15-4860-B617-2EDAF01ED66F}" type="slidenum">
              <a:rPr lang="en-US" smtClean="0">
                <a:ea typeface="ＭＳ Ｐゴシック" charset="-128"/>
              </a:rPr>
              <a:pPr/>
              <a:t>32</a:t>
            </a:fld>
            <a:endParaRPr lang="en-US">
              <a:ea typeface="ＭＳ Ｐゴシック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230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901958-87FB-41CD-8ACD-B8675521943A}" type="slidenum">
              <a:rPr lang="en-US" smtClean="0">
                <a:ea typeface="ＭＳ Ｐゴシック" charset="-128"/>
              </a:rPr>
              <a:pPr/>
              <a:t>33</a:t>
            </a:fld>
            <a:endParaRPr lang="en-US">
              <a:ea typeface="ＭＳ Ｐゴシック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75547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44A723-3755-4526-ADE1-260D9266DCCD}" type="slidenum">
              <a:rPr lang="en-US" smtClean="0">
                <a:ea typeface="ＭＳ Ｐゴシック" charset="-128"/>
              </a:rPr>
              <a:pPr/>
              <a:t>34</a:t>
            </a:fld>
            <a:endParaRPr lang="en-US">
              <a:ea typeface="ＭＳ Ｐゴシック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1396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08F405-1183-4658-9A96-591764E60446}" type="slidenum">
              <a:rPr lang="en-US" smtClean="0">
                <a:ea typeface="ＭＳ Ｐゴシック" charset="-128"/>
              </a:rPr>
              <a:pPr/>
              <a:t>35</a:t>
            </a:fld>
            <a:endParaRPr lang="en-US">
              <a:ea typeface="ＭＳ Ｐゴシック" charset="-128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9964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E204EB-C01F-4B7C-8347-8932E21ADA7C}" type="slidenum">
              <a:rPr lang="en-US" smtClean="0">
                <a:ea typeface="ＭＳ Ｐゴシック" charset="-128"/>
              </a:rPr>
              <a:pPr/>
              <a:t>36</a:t>
            </a:fld>
            <a:endParaRPr lang="en-US">
              <a:ea typeface="ＭＳ Ｐゴシック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3575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8316DC-7C2D-40A3-9FF0-9F7E8434CCB5}" type="slidenum">
              <a:rPr lang="en-US" smtClean="0">
                <a:ea typeface="ＭＳ Ｐゴシック" charset="-128"/>
              </a:rPr>
              <a:pPr/>
              <a:t>50</a:t>
            </a:fld>
            <a:endParaRPr lang="en-US">
              <a:ea typeface="ＭＳ Ｐゴシック" charset="-128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89425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693BEB-C11B-448A-A9E5-0A0F566BC3E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1538" y="327025"/>
            <a:ext cx="5111750" cy="3833813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38" tIns="43969" rIns="87938" bIns="43969"/>
          <a:lstStyle/>
          <a:p>
            <a:pPr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5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D0F299-A82E-41A7-B564-18D51CDE50B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1538" y="327025"/>
            <a:ext cx="5111750" cy="383381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38" tIns="43969" rIns="87938" bIns="4396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57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70343-AE9F-4D2A-ADC7-98468B57978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1538" y="327025"/>
            <a:ext cx="5111750" cy="383381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38" tIns="43969" rIns="87938" bIns="43969"/>
          <a:lstStyle/>
          <a:p>
            <a:pPr>
              <a:buFontTx/>
              <a:buNone/>
            </a:pPr>
            <a:endParaRPr lang="en-US" b="1"/>
          </a:p>
          <a:p>
            <a:pPr>
              <a:buFontTx/>
              <a:buNone/>
            </a:pPr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9463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7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8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19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A58787-01BF-4D1F-A530-E1A24676D67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1538" y="327025"/>
            <a:ext cx="5111750" cy="3833813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38" tIns="43969" rIns="87938" bIns="4396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75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="1"/>
              <a:t>Purpose: </a:t>
            </a:r>
            <a:r>
              <a:rPr lang="en-US"/>
              <a:t> This slide discuss the initial configurations on the routers and switches. </a:t>
            </a:r>
          </a:p>
          <a:p>
            <a:r>
              <a:rPr lang="en-US" b="1"/>
              <a:t>Note: </a:t>
            </a:r>
            <a:r>
              <a:rPr lang="en-US"/>
              <a:t>There is no setup mode on the Catalyst 1900 switch. </a:t>
            </a:r>
          </a:p>
        </p:txBody>
      </p:sp>
    </p:spTree>
    <p:extLst>
      <p:ext uri="{BB962C8B-B14F-4D97-AF65-F5344CB8AC3E}">
        <p14:creationId xmlns:p14="http://schemas.microsoft.com/office/powerpoint/2010/main" val="211476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6" descr="bann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172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5" descr="banner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4613"/>
            <a:ext cx="9144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7590"/>
          <p:cNvSpPr>
            <a:spLocks noChangeArrowheads="1"/>
          </p:cNvSpPr>
          <p:nvPr userDrawn="1"/>
        </p:nvSpPr>
        <p:spPr bwMode="auto">
          <a:xfrm>
            <a:off x="0" y="0"/>
            <a:ext cx="9144000" cy="76200"/>
          </a:xfrm>
          <a:prstGeom prst="rect">
            <a:avLst/>
          </a:prstGeom>
          <a:gradFill rotWithShape="1">
            <a:gsLst>
              <a:gs pos="0">
                <a:srgbClr val="0099FF">
                  <a:gamma/>
                  <a:tint val="0"/>
                  <a:invGamma/>
                </a:srgbClr>
              </a:gs>
              <a:gs pos="100000">
                <a:srgbClr val="0099FF">
                  <a:alpha val="25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eaLnBrk="1" hangingPunct="1">
              <a:defRPr/>
            </a:pPr>
            <a:endParaRPr lang="en-US" sz="1800" b="0">
              <a:solidFill>
                <a:srgbClr val="000000"/>
              </a:solidFill>
              <a:latin typeface="Segoe" pitchFamily="8" charset="0"/>
              <a:ea typeface="+mn-ea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381000" y="65262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000" b="0">
              <a:ea typeface="ＭＳ Ｐゴシック" pitchFamily="16" charset="-128"/>
            </a:endParaRPr>
          </a:p>
        </p:txBody>
      </p:sp>
      <p:sp>
        <p:nvSpPr>
          <p:cNvPr id="8" name="Rectangle 67589"/>
          <p:cNvSpPr>
            <a:spLocks noChangeArrowheads="1"/>
          </p:cNvSpPr>
          <p:nvPr userDrawn="1"/>
        </p:nvSpPr>
        <p:spPr bwMode="auto">
          <a:xfrm>
            <a:off x="450850" y="64500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fld id="{431DBC19-DD8C-4BA4-875B-F96216C84717}" type="slidenum">
              <a:rPr lang="en-US" sz="1000" b="0">
                <a:solidFill>
                  <a:schemeClr val="bg1"/>
                </a:solidFill>
                <a:ea typeface="ＭＳ Ｐゴシック" pitchFamily="1" charset="-128"/>
              </a:rPr>
              <a:pPr eaLnBrk="1" hangingPunct="1">
                <a:defRPr/>
              </a:pPr>
              <a:t>‹#›</a:t>
            </a:fld>
            <a:endParaRPr lang="en-US" sz="1000" b="0">
              <a:solidFill>
                <a:schemeClr val="bg1"/>
              </a:solidFill>
              <a:ea typeface="ＭＳ Ｐゴシック" pitchFamily="1" charset="-128"/>
            </a:endParaRPr>
          </a:p>
          <a:p>
            <a:pPr eaLnBrk="1" hangingPunct="1">
              <a:defRPr/>
            </a:pPr>
            <a:endParaRPr lang="en-US" sz="1000" b="0">
              <a:ea typeface="ＭＳ Ｐゴシック" pitchFamily="1" charset="-128"/>
            </a:endParaRPr>
          </a:p>
        </p:txBody>
      </p:sp>
      <p:sp>
        <p:nvSpPr>
          <p:cNvPr id="68613" name="Rectangle 2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6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 smtClean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6292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629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51CFF-E543-48D9-A5DE-452464674EFA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DA3D3-6DBD-423C-BD79-1A3B4B87B4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D52AD-A53A-461F-8F79-B480D1603A11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C96AF-1DDD-4A8C-9D2A-22620B023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59E4C-E943-4BFE-88DC-980EA47FC2EF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7075C-65E6-45BE-BA6B-09EAADC7D7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4656B-DE1D-481E-A197-4552E86F753A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9CC7B-C4E0-4858-9B1A-EB1B6485A0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18B8E-C6F0-431A-9C49-BF46C430A65A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49323-59BE-434C-9C5E-157D4C341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4DA11-36CF-41C6-8C12-8ADE606AFE6C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2B16C-CA42-4925-A039-1B42CBB31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BAAB6-D427-491F-B62A-92D51EB000C9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DF038-537A-4D5B-AC9A-7C8FBEF7E7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42C64-7BE3-4C0B-84CB-915DFD8D2628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2E39D-3015-43C3-A22E-0E66C2224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0F22E-6C1C-4F19-9F8E-B9DAE6D8C86F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C2A3C-8418-4404-B970-A10CDE10D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A1F79-C340-4446-A571-77AF961C7DA5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39ED4-46B6-47E7-BF84-E2A4A1CB60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816E4-2533-48D3-BD20-B40F8E51FC17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A5934-CE14-4CB1-A4AC-AA94E76FC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151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51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6" descr="banner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6172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65" descr="banner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74613"/>
            <a:ext cx="9144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67590"/>
          <p:cNvSpPr>
            <a:spLocks noChangeArrowheads="1"/>
          </p:cNvSpPr>
          <p:nvPr userDrawn="1"/>
        </p:nvSpPr>
        <p:spPr bwMode="auto">
          <a:xfrm>
            <a:off x="0" y="0"/>
            <a:ext cx="9144000" cy="76200"/>
          </a:xfrm>
          <a:prstGeom prst="rect">
            <a:avLst/>
          </a:prstGeom>
          <a:gradFill rotWithShape="1">
            <a:gsLst>
              <a:gs pos="0">
                <a:srgbClr val="0099FF">
                  <a:gamma/>
                  <a:tint val="0"/>
                  <a:invGamma/>
                </a:srgbClr>
              </a:gs>
              <a:gs pos="100000">
                <a:srgbClr val="0099FF">
                  <a:alpha val="25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eaLnBrk="1" hangingPunct="1">
              <a:defRPr/>
            </a:pPr>
            <a:endParaRPr lang="en-US" sz="1800" b="0">
              <a:solidFill>
                <a:srgbClr val="000000"/>
              </a:solidFill>
            </a:endParaRPr>
          </a:p>
        </p:txBody>
      </p:sp>
      <p:sp>
        <p:nvSpPr>
          <p:cNvPr id="1029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77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7590" name="Rectangle 67589"/>
          <p:cNvSpPr>
            <a:spLocks noChangeArrowheads="1"/>
          </p:cNvSpPr>
          <p:nvPr userDrawn="1"/>
        </p:nvSpPr>
        <p:spPr bwMode="auto">
          <a:xfrm>
            <a:off x="381000" y="65262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000" b="0">
              <a:ea typeface="ＭＳ Ｐゴシック" pitchFamily="16" charset="-128"/>
            </a:endParaRPr>
          </a:p>
        </p:txBody>
      </p:sp>
      <p:sp>
        <p:nvSpPr>
          <p:cNvPr id="2" name="Rectangle 67589"/>
          <p:cNvSpPr>
            <a:spLocks noChangeArrowheads="1"/>
          </p:cNvSpPr>
          <p:nvPr userDrawn="1"/>
        </p:nvSpPr>
        <p:spPr bwMode="auto">
          <a:xfrm>
            <a:off x="450850" y="64500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fld id="{E2FFF7BB-A780-497E-BD67-EB265FAA58B0}" type="slidenum">
              <a:rPr lang="en-US" sz="1000" b="0">
                <a:solidFill>
                  <a:schemeClr val="bg1"/>
                </a:solidFill>
                <a:ea typeface="ＭＳ Ｐゴシック" pitchFamily="1" charset="-128"/>
              </a:rPr>
              <a:pPr eaLnBrk="1" hangingPunct="1">
                <a:defRPr/>
              </a:pPr>
              <a:t>‹#›</a:t>
            </a:fld>
            <a:endParaRPr lang="en-US" sz="1000" b="0">
              <a:solidFill>
                <a:schemeClr val="bg1"/>
              </a:solidFill>
              <a:ea typeface="ＭＳ Ｐゴシック" pitchFamily="1" charset="-128"/>
            </a:endParaRPr>
          </a:p>
          <a:p>
            <a:pPr eaLnBrk="1" hangingPunct="1">
              <a:defRPr/>
            </a:pPr>
            <a:endParaRPr lang="en-US" sz="1000" b="0">
              <a:ea typeface="ＭＳ Ｐゴシック" pitchFamily="1" charset="-128"/>
            </a:endParaRPr>
          </a:p>
        </p:txBody>
      </p:sp>
      <p:sp>
        <p:nvSpPr>
          <p:cNvPr id="103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228600"/>
            <a:ext cx="807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  <p:sldLayoutId id="2147484243" r:id="rId12"/>
  </p:sldLayoutIdLst>
  <p:transition>
    <p:fade/>
  </p:transition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9pPr>
    </p:titleStyle>
    <p:bodyStyle>
      <a:lvl1pPr marL="195263" indent="-195263" algn="l" rtl="0" eaLnBrk="0" fontAlgn="base" hangingPunct="0">
        <a:spcBef>
          <a:spcPct val="25000"/>
        </a:spcBef>
        <a:spcAft>
          <a:spcPct val="0"/>
        </a:spcAft>
        <a:buBlip>
          <a:blip r:embed="rId16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190500" algn="l" rtl="0" eaLnBrk="0" fontAlgn="base" hangingPunct="0">
        <a:spcBef>
          <a:spcPct val="25000"/>
        </a:spcBef>
        <a:spcAft>
          <a:spcPct val="0"/>
        </a:spcAft>
        <a:buBlip>
          <a:blip r:embed="rId16"/>
        </a:buBlip>
        <a:defRPr sz="2600">
          <a:solidFill>
            <a:schemeClr val="tx1"/>
          </a:solidFill>
          <a:latin typeface="+mn-lt"/>
          <a:ea typeface="+mn-ea"/>
        </a:defRPr>
      </a:lvl2pPr>
      <a:lvl3pPr marL="957263" indent="-190500" algn="l" rtl="0" eaLnBrk="0" fontAlgn="base" hangingPunct="0">
        <a:spcBef>
          <a:spcPct val="25000"/>
        </a:spcBef>
        <a:spcAft>
          <a:spcPct val="0"/>
        </a:spcAft>
        <a:buBlip>
          <a:blip r:embed="rId16"/>
        </a:buBlip>
        <a:defRPr sz="2400">
          <a:solidFill>
            <a:schemeClr val="tx1"/>
          </a:solidFill>
          <a:latin typeface="+mn-lt"/>
          <a:ea typeface="+mn-ea"/>
        </a:defRPr>
      </a:lvl3pPr>
      <a:lvl4pPr marL="1338263" indent="-190500" algn="l" rtl="0" eaLnBrk="0" fontAlgn="base" hangingPunct="0">
        <a:spcBef>
          <a:spcPct val="25000"/>
        </a:spcBef>
        <a:spcAft>
          <a:spcPct val="0"/>
        </a:spcAft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4pPr>
      <a:lvl5pPr marL="1719263" indent="-190500" algn="l" rtl="0" eaLnBrk="0" fontAlgn="base" hangingPunct="0">
        <a:spcBef>
          <a:spcPct val="25000"/>
        </a:spcBef>
        <a:spcAft>
          <a:spcPct val="0"/>
        </a:spcAft>
        <a:buBlip>
          <a:blip r:embed="rId16"/>
        </a:buBlip>
        <a:defRPr sz="1400">
          <a:solidFill>
            <a:schemeClr val="tx1"/>
          </a:solidFill>
          <a:latin typeface="+mn-lt"/>
          <a:ea typeface="+mn-ea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Blip>
          <a:blip r:embed="rId16"/>
        </a:buBlip>
        <a:defRPr sz="1200">
          <a:solidFill>
            <a:schemeClr val="tx1"/>
          </a:solidFill>
          <a:latin typeface="+mn-lt"/>
          <a:ea typeface="+mn-ea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Blip>
          <a:blip r:embed="rId16"/>
        </a:buBlip>
        <a:defRPr sz="1200">
          <a:solidFill>
            <a:schemeClr val="tx1"/>
          </a:solidFill>
          <a:latin typeface="+mn-lt"/>
          <a:ea typeface="+mn-ea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Blip>
          <a:blip r:embed="rId16"/>
        </a:buBlip>
        <a:defRPr sz="1200">
          <a:solidFill>
            <a:schemeClr val="tx1"/>
          </a:solidFill>
          <a:latin typeface="+mn-lt"/>
          <a:ea typeface="+mn-ea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Blip>
          <a:blip r:embed="rId16"/>
        </a:buBlip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A58C6AA-4CDF-43E0-9611-123CB6CFA869}" type="datetimeFigureOut">
              <a:rPr lang="en-US"/>
              <a:pPr>
                <a:defRPr/>
              </a:pPr>
              <a:t>9/17/2024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B4E62AD-BDFC-4F0D-A5FC-996334F58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customXml" Target="../ink/ink4.xml"/><Relationship Id="rId1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7"/>
          <p:cNvSpPr>
            <a:spLocks noChangeArrowheads="1"/>
          </p:cNvSpPr>
          <p:nvPr/>
        </p:nvSpPr>
        <p:spPr bwMode="auto">
          <a:xfrm>
            <a:off x="5808663" y="21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b="0" dirty="0"/>
          </a:p>
        </p:txBody>
      </p:sp>
      <p:sp>
        <p:nvSpPr>
          <p:cNvPr id="6" name="Rectangle 5"/>
          <p:cNvSpPr/>
          <p:nvPr/>
        </p:nvSpPr>
        <p:spPr>
          <a:xfrm>
            <a:off x="76200" y="1863725"/>
            <a:ext cx="8991600" cy="1981200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752600"/>
            <a:ext cx="9067800" cy="205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IPv4 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Addressing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76200"/>
            <a:ext cx="9144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Private IP Addresses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/>
          <a:srcRect l="16251" t="31000" r="14999" b="14000"/>
          <a:stretch>
            <a:fillRect/>
          </a:stretch>
        </p:blipFill>
        <p:spPr bwMode="auto">
          <a:xfrm>
            <a:off x="457200" y="1905000"/>
            <a:ext cx="8382000" cy="41910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DHCP</a:t>
            </a:r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/>
          <a:srcRect l="26250" t="19000" r="25000" b="3999"/>
          <a:stretch>
            <a:fillRect/>
          </a:stretch>
        </p:blipFill>
        <p:spPr bwMode="auto">
          <a:xfrm>
            <a:off x="1981200" y="830262"/>
            <a:ext cx="5334000" cy="52657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DNS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/>
          <a:srcRect l="14375" t="24001" r="19376" b="10001"/>
          <a:stretch>
            <a:fillRect/>
          </a:stretch>
        </p:blipFill>
        <p:spPr bwMode="auto">
          <a:xfrm>
            <a:off x="457200" y="990600"/>
            <a:ext cx="8077200" cy="50292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Network Connection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/>
          <a:srcRect l="10001" t="21001" r="10625" b="3999"/>
          <a:stretch>
            <a:fillRect/>
          </a:stretch>
        </p:blipFill>
        <p:spPr bwMode="auto">
          <a:xfrm>
            <a:off x="76200" y="914400"/>
            <a:ext cx="8939213" cy="53244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bg1"/>
                </a:solidFill>
              </a:rPr>
              <a:t>ipconfig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/>
          <a:srcRect l="9375" t="22000" r="9375" b="10001"/>
          <a:stretch>
            <a:fillRect/>
          </a:stretch>
        </p:blipFill>
        <p:spPr bwMode="auto">
          <a:xfrm>
            <a:off x="76200" y="1143000"/>
            <a:ext cx="8991600" cy="4703763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Subnetworks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3" name="Picture 4"/>
          <p:cNvPicPr>
            <a:picLocks noChangeAspect="1" noChangeArrowheads="1"/>
          </p:cNvPicPr>
          <p:nvPr/>
        </p:nvPicPr>
        <p:blipFill>
          <a:blip r:embed="rId3"/>
          <a:srcRect l="11874" t="20000" r="9375" b="6000"/>
          <a:stretch>
            <a:fillRect/>
          </a:stretch>
        </p:blipFill>
        <p:spPr bwMode="auto">
          <a:xfrm>
            <a:off x="152400" y="914400"/>
            <a:ext cx="8763000" cy="51466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chemeClr val="bg1"/>
                </a:solidFill>
              </a:rPr>
              <a:t>Possible Subnets and Hosts for a Class C Network</a:t>
            </a:r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3"/>
          <a:srcRect l="20000" t="19000" r="20000" b="3000"/>
          <a:stretch>
            <a:fillRect/>
          </a:stretch>
        </p:blipFill>
        <p:spPr bwMode="auto">
          <a:xfrm>
            <a:off x="1447800" y="838200"/>
            <a:ext cx="6324600" cy="51387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1430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chemeClr val="bg1"/>
                </a:solidFill>
              </a:rPr>
              <a:t>Possible Subnets and Hosts for a Class B Network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/>
          <a:srcRect l="20625" t="17999" r="21249" b="3999"/>
          <a:stretch>
            <a:fillRect/>
          </a:stretch>
        </p:blipFill>
        <p:spPr bwMode="auto">
          <a:xfrm>
            <a:off x="1524000" y="838200"/>
            <a:ext cx="6248400" cy="52403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11430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chemeClr val="bg1"/>
                </a:solidFill>
              </a:rPr>
              <a:t>Possible Subnets and Hosts for a Class A Network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/>
          <a:srcRect l="21875" t="17999" r="21249" b="5000"/>
          <a:stretch>
            <a:fillRect/>
          </a:stretch>
        </p:blipFill>
        <p:spPr bwMode="auto">
          <a:xfrm>
            <a:off x="1600200" y="914400"/>
            <a:ext cx="6096000" cy="515778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End System Subnet Mask Operation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/>
          <a:srcRect l="10001" t="19000" r="10001" b="2000"/>
          <a:stretch>
            <a:fillRect/>
          </a:stretch>
        </p:blipFill>
        <p:spPr bwMode="auto">
          <a:xfrm>
            <a:off x="457200" y="914400"/>
            <a:ext cx="8305800" cy="51260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Internet Protocol Characteristics</a:t>
            </a:r>
          </a:p>
        </p:txBody>
      </p:sp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/>
          <a:srcRect l="14999" t="25999" r="45000" b="39000"/>
          <a:stretch>
            <a:fillRect/>
          </a:stretch>
        </p:blipFill>
        <p:spPr bwMode="auto">
          <a:xfrm>
            <a:off x="1828800" y="1981200"/>
            <a:ext cx="4876800" cy="26670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How Routers Use Subnet Masks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/>
          <a:srcRect l="11250" t="21001" r="10625" b="3999"/>
          <a:stretch>
            <a:fillRect/>
          </a:stretch>
        </p:blipFill>
        <p:spPr bwMode="auto">
          <a:xfrm>
            <a:off x="457200" y="990600"/>
            <a:ext cx="8229600" cy="493712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Applying the Subnet Address Scheme</a:t>
            </a: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/>
          <a:srcRect l="23750" t="19000" r="21875" b="3000"/>
          <a:stretch>
            <a:fillRect/>
          </a:stretch>
        </p:blipFill>
        <p:spPr bwMode="auto">
          <a:xfrm>
            <a:off x="1524000" y="914400"/>
            <a:ext cx="5638800" cy="5056187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Octet Values of a Subnet Mask</a:t>
            </a:r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/>
          <a:srcRect l="13126" t="23000" r="13126" b="7001"/>
          <a:stretch>
            <a:fillRect/>
          </a:stretch>
        </p:blipFill>
        <p:spPr bwMode="auto">
          <a:xfrm>
            <a:off x="228600" y="914400"/>
            <a:ext cx="8534400" cy="5062537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Default Subnet Masks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/>
          <a:srcRect l="13750" t="21001" r="14999" b="3999"/>
          <a:stretch>
            <a:fillRect/>
          </a:stretch>
        </p:blipFill>
        <p:spPr bwMode="auto">
          <a:xfrm>
            <a:off x="609600" y="838200"/>
            <a:ext cx="7848600" cy="51641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Procedure for Implementing Subnets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/>
          <a:srcRect l="14375" t="24001" r="14999" b="24001"/>
          <a:stretch>
            <a:fillRect/>
          </a:stretch>
        </p:blipFill>
        <p:spPr bwMode="auto">
          <a:xfrm>
            <a:off x="304800" y="1447800"/>
            <a:ext cx="8610600" cy="39624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solidFill>
                  <a:schemeClr val="bg1"/>
                </a:solidFill>
              </a:rPr>
              <a:t>Eight Easy Steps for Determining Subnet Addresses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/>
          <a:srcRect l="10625" t="25000" r="11250" b="17999"/>
          <a:stretch>
            <a:fillRect/>
          </a:stretch>
        </p:blipFill>
        <p:spPr bwMode="auto">
          <a:xfrm>
            <a:off x="152400" y="990600"/>
            <a:ext cx="8856663" cy="40386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Eight Easy Steps for Determining Subnet Addresses (Cont.)</a:t>
            </a: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2"/>
          <a:srcRect l="10625" t="20000" r="10625" b="6000"/>
          <a:stretch>
            <a:fillRect/>
          </a:stretch>
        </p:blipFill>
        <p:spPr bwMode="auto">
          <a:xfrm>
            <a:off x="304800" y="914400"/>
            <a:ext cx="8534400" cy="50117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Example: Applying a Subnet Mask for a Class C Address</a:t>
            </a:r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2"/>
          <a:srcRect l="10001" t="21001" r="10625" b="7001"/>
          <a:stretch>
            <a:fillRect/>
          </a:stretch>
        </p:blipFill>
        <p:spPr bwMode="auto">
          <a:xfrm>
            <a:off x="228600" y="990600"/>
            <a:ext cx="8763000" cy="496728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Example: Applying a Subnet Mask for a Class B Address</a:t>
            </a: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/>
          <a:srcRect l="10001" t="22000" r="10625" b="5000"/>
          <a:stretch>
            <a:fillRect/>
          </a:stretch>
        </p:blipFill>
        <p:spPr bwMode="auto">
          <a:xfrm>
            <a:off x="152400" y="914400"/>
            <a:ext cx="8839200" cy="5081587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chemeClr val="bg1"/>
                </a:solidFill>
              </a:rPr>
              <a:t>Example: Applying a Subnet Mask for a Class A Address</a:t>
            </a: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/>
          <a:srcRect l="10001" t="21001" r="10625" b="6000"/>
          <a:stretch>
            <a:fillRect/>
          </a:stretch>
        </p:blipFill>
        <p:spPr bwMode="auto">
          <a:xfrm>
            <a:off x="152400" y="990600"/>
            <a:ext cx="8686800" cy="499268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Why IP Addresses?</a:t>
            </a:r>
          </a:p>
        </p:txBody>
      </p:sp>
      <p:pic>
        <p:nvPicPr>
          <p:cNvPr id="5123" name="Picture 4"/>
          <p:cNvPicPr>
            <a:picLocks noChangeAspect="1" noChangeArrowheads="1"/>
          </p:cNvPicPr>
          <p:nvPr/>
        </p:nvPicPr>
        <p:blipFill>
          <a:blip r:embed="rId3"/>
          <a:srcRect l="14375" t="25000" r="15625" b="7001"/>
          <a:stretch>
            <a:fillRect/>
          </a:stretch>
        </p:blipFill>
        <p:spPr bwMode="auto">
          <a:xfrm>
            <a:off x="228600" y="838200"/>
            <a:ext cx="8534400" cy="51816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7467600" cy="639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Exercises: IP Class Recognize</a:t>
            </a:r>
          </a:p>
        </p:txBody>
      </p:sp>
      <p:sp>
        <p:nvSpPr>
          <p:cNvPr id="918531" name="Rectangle 3"/>
          <p:cNvSpPr>
            <a:spLocks noChangeArrowheads="1"/>
          </p:cNvSpPr>
          <p:nvPr/>
        </p:nvSpPr>
        <p:spPr bwMode="auto">
          <a:xfrm>
            <a:off x="557213" y="1066800"/>
            <a:ext cx="7850187" cy="838200"/>
          </a:xfrm>
          <a:prstGeom prst="rect">
            <a:avLst/>
          </a:prstGeom>
          <a:solidFill>
            <a:schemeClr val="hlink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35297D"/>
                </a:solidFill>
                <a:latin typeface="Arial Black" pitchFamily="34" charset="0"/>
              </a:rPr>
              <a:t>Recognize these features</a:t>
            </a:r>
            <a:r>
              <a:rPr lang="en-US" sz="4000">
                <a:solidFill>
                  <a:schemeClr val="tx2"/>
                </a:solidFill>
                <a:latin typeface="Arial Black" pitchFamily="34" charset="0"/>
              </a:rPr>
              <a:t>:</a:t>
            </a:r>
          </a:p>
        </p:txBody>
      </p:sp>
      <p:sp>
        <p:nvSpPr>
          <p:cNvPr id="918532" name="Rectangle 4"/>
          <p:cNvSpPr>
            <a:spLocks noChangeArrowheads="1"/>
          </p:cNvSpPr>
          <p:nvPr/>
        </p:nvSpPr>
        <p:spPr bwMode="auto">
          <a:xfrm>
            <a:off x="1360488" y="1981200"/>
            <a:ext cx="6780212" cy="838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chemeClr val="accent2"/>
                </a:solidFill>
                <a:latin typeface="Arial Black" pitchFamily="34" charset="0"/>
                <a:sym typeface="Wingdings" pitchFamily="2" charset="2"/>
              </a:rPr>
              <a:t> </a:t>
            </a:r>
            <a:r>
              <a:rPr lang="en-US" sz="4000">
                <a:solidFill>
                  <a:schemeClr val="accent2"/>
                </a:solidFill>
                <a:latin typeface="Arial Black" pitchFamily="34" charset="0"/>
              </a:rPr>
              <a:t>Class of IP address</a:t>
            </a:r>
          </a:p>
        </p:txBody>
      </p:sp>
      <p:sp>
        <p:nvSpPr>
          <p:cNvPr id="918533" name="Rectangle 5"/>
          <p:cNvSpPr>
            <a:spLocks noChangeArrowheads="1"/>
          </p:cNvSpPr>
          <p:nvPr/>
        </p:nvSpPr>
        <p:spPr bwMode="auto">
          <a:xfrm>
            <a:off x="1047750" y="2895600"/>
            <a:ext cx="6735763" cy="838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chemeClr val="accent2"/>
                </a:solidFill>
                <a:latin typeface="Arial Black" pitchFamily="34" charset="0"/>
                <a:sym typeface="Wingdings" pitchFamily="2" charset="2"/>
              </a:rPr>
              <a:t></a:t>
            </a:r>
            <a:r>
              <a:rPr lang="en-US" sz="4000">
                <a:solidFill>
                  <a:schemeClr val="accent2"/>
                </a:solidFill>
                <a:latin typeface="Arial Black" pitchFamily="34" charset="0"/>
              </a:rPr>
              <a:t> Public or Private</a:t>
            </a:r>
          </a:p>
        </p:txBody>
      </p:sp>
      <p:sp>
        <p:nvSpPr>
          <p:cNvPr id="918534" name="Rectangle 6"/>
          <p:cNvSpPr>
            <a:spLocks noChangeArrowheads="1"/>
          </p:cNvSpPr>
          <p:nvPr/>
        </p:nvSpPr>
        <p:spPr bwMode="auto">
          <a:xfrm>
            <a:off x="1560513" y="3886200"/>
            <a:ext cx="5453062" cy="838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chemeClr val="accent2"/>
                </a:solidFill>
                <a:latin typeface="Arial Black" pitchFamily="34" charset="0"/>
                <a:sym typeface="Wingdings" pitchFamily="2" charset="2"/>
              </a:rPr>
              <a:t>        </a:t>
            </a:r>
            <a:r>
              <a:rPr lang="en-US" sz="4000">
                <a:solidFill>
                  <a:schemeClr val="accent2"/>
                </a:solidFill>
                <a:latin typeface="Arial Black" pitchFamily="34" charset="0"/>
              </a:rPr>
              <a:t> Default Subnet Mask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8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8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8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8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8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8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531" grpId="0" animBg="1" autoUpdateAnimBg="0"/>
      <p:bldP spid="918532" grpId="0"/>
      <p:bldP spid="918533" grpId="0"/>
      <p:bldP spid="9185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ChangeArrowheads="1"/>
          </p:cNvSpPr>
          <p:nvPr/>
        </p:nvSpPr>
        <p:spPr bwMode="auto">
          <a:xfrm>
            <a:off x="1905000" y="1371600"/>
            <a:ext cx="5029200" cy="838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600" dirty="0">
                <a:solidFill>
                  <a:srgbClr val="35297D"/>
                </a:solidFill>
                <a:latin typeface="Arial Black" pitchFamily="34" charset="0"/>
              </a:rPr>
              <a:t>Apply to the following IP address:</a:t>
            </a:r>
            <a:endParaRPr lang="en-US" sz="3600" dirty="0">
              <a:solidFill>
                <a:schemeClr val="tx2"/>
              </a:solidFill>
              <a:latin typeface="Arial Black" pitchFamily="34" charset="0"/>
            </a:endParaRPr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228600" y="2590800"/>
            <a:ext cx="37338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a.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171.10.1.1</a:t>
            </a:r>
          </a:p>
        </p:txBody>
      </p:sp>
      <p:sp>
        <p:nvSpPr>
          <p:cNvPr id="59396" name="Rectangle 5"/>
          <p:cNvSpPr>
            <a:spLocks noChangeArrowheads="1"/>
          </p:cNvSpPr>
          <p:nvPr/>
        </p:nvSpPr>
        <p:spPr bwMode="auto">
          <a:xfrm>
            <a:off x="3581400" y="2514600"/>
            <a:ext cx="44196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b.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172.31.1.1</a:t>
            </a:r>
          </a:p>
        </p:txBody>
      </p:sp>
      <p:sp>
        <p:nvSpPr>
          <p:cNvPr id="59397" name="Rectangle 6"/>
          <p:cNvSpPr>
            <a:spLocks noChangeArrowheads="1"/>
          </p:cNvSpPr>
          <p:nvPr/>
        </p:nvSpPr>
        <p:spPr bwMode="auto">
          <a:xfrm>
            <a:off x="314325" y="3352800"/>
            <a:ext cx="2971800" cy="5334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c.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6.12.2.1</a:t>
            </a:r>
          </a:p>
        </p:txBody>
      </p:sp>
      <p:sp>
        <p:nvSpPr>
          <p:cNvPr id="59398" name="Rectangle 7"/>
          <p:cNvSpPr>
            <a:spLocks noChangeArrowheads="1"/>
          </p:cNvSpPr>
          <p:nvPr/>
        </p:nvSpPr>
        <p:spPr bwMode="auto">
          <a:xfrm>
            <a:off x="3733800" y="3276600"/>
            <a:ext cx="43434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d.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10.22.22.10</a:t>
            </a:r>
          </a:p>
        </p:txBody>
      </p:sp>
      <p:sp>
        <p:nvSpPr>
          <p:cNvPr id="59399" name="Rectangle 8"/>
          <p:cNvSpPr>
            <a:spLocks noChangeArrowheads="1"/>
          </p:cNvSpPr>
          <p:nvPr/>
        </p:nvSpPr>
        <p:spPr bwMode="auto">
          <a:xfrm>
            <a:off x="466725" y="4038600"/>
            <a:ext cx="2895600" cy="6858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e.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192.168.1.10</a:t>
            </a:r>
          </a:p>
        </p:txBody>
      </p:sp>
      <p:sp>
        <p:nvSpPr>
          <p:cNvPr id="59400" name="Rectangle 9"/>
          <p:cNvSpPr>
            <a:spLocks noChangeArrowheads="1"/>
          </p:cNvSpPr>
          <p:nvPr/>
        </p:nvSpPr>
        <p:spPr bwMode="auto">
          <a:xfrm>
            <a:off x="390525" y="4800600"/>
            <a:ext cx="31242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g</a:t>
            </a: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.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129.6.5.4</a:t>
            </a:r>
          </a:p>
        </p:txBody>
      </p:sp>
      <p:sp>
        <p:nvSpPr>
          <p:cNvPr id="59401" name="Rectangle 10"/>
          <p:cNvSpPr>
            <a:spLocks noChangeArrowheads="1"/>
          </p:cNvSpPr>
          <p:nvPr/>
        </p:nvSpPr>
        <p:spPr bwMode="auto">
          <a:xfrm>
            <a:off x="4572000" y="4038600"/>
            <a:ext cx="32766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f.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221.222.200.1</a:t>
            </a:r>
          </a:p>
        </p:txBody>
      </p:sp>
      <p:sp>
        <p:nvSpPr>
          <p:cNvPr id="59402" name="Rectangle 11"/>
          <p:cNvSpPr>
            <a:spLocks noChangeArrowheads="1"/>
          </p:cNvSpPr>
          <p:nvPr/>
        </p:nvSpPr>
        <p:spPr bwMode="auto">
          <a:xfrm>
            <a:off x="4114800" y="4800600"/>
            <a:ext cx="43434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h.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172.18.16.1</a:t>
            </a:r>
          </a:p>
        </p:txBody>
      </p:sp>
      <p:sp>
        <p:nvSpPr>
          <p:cNvPr id="59403" name="Rectangle 12"/>
          <p:cNvSpPr>
            <a:spLocks noChangeArrowheads="1"/>
          </p:cNvSpPr>
          <p:nvPr/>
        </p:nvSpPr>
        <p:spPr bwMode="auto">
          <a:xfrm>
            <a:off x="488950" y="5562600"/>
            <a:ext cx="30480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I.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191.168.1.1</a:t>
            </a:r>
          </a:p>
        </p:txBody>
      </p:sp>
      <p:sp>
        <p:nvSpPr>
          <p:cNvPr id="59404" name="Rectangle 13"/>
          <p:cNvSpPr>
            <a:spLocks noChangeArrowheads="1"/>
          </p:cNvSpPr>
          <p:nvPr/>
        </p:nvSpPr>
        <p:spPr bwMode="auto">
          <a:xfrm>
            <a:off x="4572000" y="5562600"/>
            <a:ext cx="31242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j.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  <a:sym typeface="Wingdings" pitchFamily="2" charset="2"/>
              </a:rPr>
              <a:t>1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66.64.12.12</a:t>
            </a:r>
          </a:p>
        </p:txBody>
      </p:sp>
      <p:sp>
        <p:nvSpPr>
          <p:cNvPr id="594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7467600" cy="639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Exercises: IP Class Recognize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8982082-A789-EFE7-A090-9FE48242252E}"/>
                  </a:ext>
                </a:extLst>
              </p14:cNvPr>
              <p14:cNvContentPartPr/>
              <p14:nvPr/>
            </p14:nvContentPartPr>
            <p14:xfrm>
              <a:off x="701160" y="3955560"/>
              <a:ext cx="3120840" cy="927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8982082-A789-EFE7-A090-9FE4824225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7160" y="3847560"/>
                <a:ext cx="3228480" cy="11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60C037-C916-2AEA-79F8-921726080129}"/>
                  </a:ext>
                </a:extLst>
              </p14:cNvPr>
              <p14:cNvContentPartPr/>
              <p14:nvPr/>
            </p14:nvContentPartPr>
            <p14:xfrm>
              <a:off x="4899840" y="4922520"/>
              <a:ext cx="2750040" cy="60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60C037-C916-2AEA-79F8-9217260801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5840" y="4814520"/>
                <a:ext cx="285768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A724DA-CA92-62AB-1432-F1BB70784D00}"/>
                  </a:ext>
                </a:extLst>
              </p14:cNvPr>
              <p14:cNvContentPartPr/>
              <p14:nvPr/>
            </p14:nvContentPartPr>
            <p14:xfrm>
              <a:off x="4913160" y="2620680"/>
              <a:ext cx="2386800" cy="468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A724DA-CA92-62AB-1432-F1BB70784D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9520" y="2512680"/>
                <a:ext cx="249444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13FDE4-06AF-EF87-C425-A0EB78445DDB}"/>
                  </a:ext>
                </a:extLst>
              </p14:cNvPr>
              <p14:cNvContentPartPr/>
              <p14:nvPr/>
            </p14:nvContentPartPr>
            <p14:xfrm>
              <a:off x="1305240" y="5001360"/>
              <a:ext cx="1784880" cy="287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13FDE4-06AF-EF87-C425-A0EB78445D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1600" y="4893360"/>
                <a:ext cx="189252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383D47-FB75-E02B-4773-195B95EEB469}"/>
                  </a:ext>
                </a:extLst>
              </p14:cNvPr>
              <p14:cNvContentPartPr/>
              <p14:nvPr/>
            </p14:nvContentPartPr>
            <p14:xfrm>
              <a:off x="453120" y="2565240"/>
              <a:ext cx="3277080" cy="444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383D47-FB75-E02B-4773-195B95EEB46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9480" y="2457600"/>
                <a:ext cx="338472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EC2C1B-14A0-19D4-54BE-A25B80866934}"/>
                  </a:ext>
                </a:extLst>
              </p14:cNvPr>
              <p14:cNvContentPartPr/>
              <p14:nvPr/>
            </p14:nvContentPartPr>
            <p14:xfrm>
              <a:off x="868560" y="5772480"/>
              <a:ext cx="3272040" cy="480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EC2C1B-14A0-19D4-54BE-A25B808669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4560" y="5664480"/>
                <a:ext cx="337968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E432BD-894A-0ADE-9736-2652ACC78A3C}"/>
                  </a:ext>
                </a:extLst>
              </p14:cNvPr>
              <p14:cNvContentPartPr/>
              <p14:nvPr/>
            </p14:nvContentPartPr>
            <p14:xfrm>
              <a:off x="4644960" y="5599680"/>
              <a:ext cx="3327120" cy="321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E432BD-894A-0ADE-9736-2652ACC78A3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1320" y="5492040"/>
                <a:ext cx="3434760" cy="537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7" name="Rectangle 3"/>
          <p:cNvSpPr>
            <a:spLocks noChangeArrowheads="1"/>
          </p:cNvSpPr>
          <p:nvPr/>
        </p:nvSpPr>
        <p:spPr bwMode="auto">
          <a:xfrm>
            <a:off x="844550" y="1230313"/>
            <a:ext cx="4419600" cy="129063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35297D"/>
                </a:solidFill>
                <a:latin typeface="Arial Black" pitchFamily="34" charset="0"/>
              </a:rPr>
              <a:t>Pls determine these features</a:t>
            </a:r>
            <a:r>
              <a:rPr lang="en-US">
                <a:solidFill>
                  <a:schemeClr val="tx2"/>
                </a:solidFill>
                <a:latin typeface="Arial Black" pitchFamily="34" charset="0"/>
              </a:rPr>
              <a:t>:</a:t>
            </a:r>
          </a:p>
        </p:txBody>
      </p:sp>
      <p:sp>
        <p:nvSpPr>
          <p:cNvPr id="922628" name="Rectangle 4"/>
          <p:cNvSpPr>
            <a:spLocks noChangeArrowheads="1"/>
          </p:cNvSpPr>
          <p:nvPr/>
        </p:nvSpPr>
        <p:spPr bwMode="auto">
          <a:xfrm>
            <a:off x="1557338" y="2046288"/>
            <a:ext cx="3810000" cy="93821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  Default SM and Current SM </a:t>
            </a:r>
          </a:p>
        </p:txBody>
      </p:sp>
      <p:sp>
        <p:nvSpPr>
          <p:cNvPr id="922629" name="Rectangle 5"/>
          <p:cNvSpPr>
            <a:spLocks noChangeArrowheads="1"/>
          </p:cNvSpPr>
          <p:nvPr/>
        </p:nvSpPr>
        <p:spPr bwMode="auto">
          <a:xfrm>
            <a:off x="1033463" y="2633663"/>
            <a:ext cx="4114800" cy="70326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  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Number of network bit </a:t>
            </a:r>
          </a:p>
        </p:txBody>
      </p:sp>
      <p:sp>
        <p:nvSpPr>
          <p:cNvPr id="922630" name="Rectangle 6"/>
          <p:cNvSpPr>
            <a:spLocks noChangeArrowheads="1"/>
          </p:cNvSpPr>
          <p:nvPr/>
        </p:nvSpPr>
        <p:spPr bwMode="auto">
          <a:xfrm>
            <a:off x="836613" y="3278188"/>
            <a:ext cx="3810000" cy="5873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  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Number of host bit </a:t>
            </a:r>
          </a:p>
        </p:txBody>
      </p:sp>
      <p:sp>
        <p:nvSpPr>
          <p:cNvPr id="922631" name="Rectangle 7"/>
          <p:cNvSpPr>
            <a:spLocks noChangeArrowheads="1"/>
          </p:cNvSpPr>
          <p:nvPr/>
        </p:nvSpPr>
        <p:spPr bwMode="auto">
          <a:xfrm>
            <a:off x="836613" y="3954463"/>
            <a:ext cx="4267200" cy="35242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  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Number of Subnet bit </a:t>
            </a:r>
          </a:p>
        </p:txBody>
      </p:sp>
      <p:sp>
        <p:nvSpPr>
          <p:cNvPr id="922632" name="Rectangle 8"/>
          <p:cNvSpPr>
            <a:spLocks noChangeArrowheads="1"/>
          </p:cNvSpPr>
          <p:nvPr/>
        </p:nvSpPr>
        <p:spPr bwMode="auto">
          <a:xfrm>
            <a:off x="979488" y="4478338"/>
            <a:ext cx="4572000" cy="4699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  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Number of usable subnet </a:t>
            </a:r>
          </a:p>
        </p:txBody>
      </p:sp>
      <p:sp>
        <p:nvSpPr>
          <p:cNvPr id="922633" name="Rectangle 9"/>
          <p:cNvSpPr>
            <a:spLocks noChangeArrowheads="1"/>
          </p:cNvSpPr>
          <p:nvPr/>
        </p:nvSpPr>
        <p:spPr bwMode="auto">
          <a:xfrm>
            <a:off x="1677988" y="4883150"/>
            <a:ext cx="4572000" cy="93821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  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Number of usable host per subnet 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81000" y="914400"/>
            <a:ext cx="7467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Subnetting</a:t>
            </a:r>
          </a:p>
        </p:txBody>
      </p:sp>
      <p:sp>
        <p:nvSpPr>
          <p:cNvPr id="60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7467600" cy="639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Exercises: IP </a:t>
            </a:r>
            <a:r>
              <a:rPr lang="en-US">
                <a:solidFill>
                  <a:schemeClr val="bg1"/>
                </a:solidFill>
              </a:rPr>
              <a:t>Subnetting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2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2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27" grpId="0"/>
      <p:bldP spid="922628" grpId="0"/>
      <p:bldP spid="922629" grpId="0"/>
      <p:bldP spid="922630" grpId="0"/>
      <p:bldP spid="922631" grpId="0"/>
      <p:bldP spid="922632" grpId="0"/>
      <p:bldP spid="92263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ChangeArrowheads="1"/>
          </p:cNvSpPr>
          <p:nvPr/>
        </p:nvSpPr>
        <p:spPr bwMode="auto">
          <a:xfrm>
            <a:off x="1905000" y="838200"/>
            <a:ext cx="5029200" cy="838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600">
                <a:solidFill>
                  <a:srgbClr val="35297D"/>
                </a:solidFill>
                <a:latin typeface="Arial Black" pitchFamily="34" charset="0"/>
              </a:rPr>
              <a:t>Apply to the following IP address:</a:t>
            </a:r>
            <a:endParaRPr lang="en-US" sz="3600">
              <a:solidFill>
                <a:schemeClr val="tx2"/>
              </a:solidFill>
              <a:latin typeface="Arial Black" pitchFamily="34" charset="0"/>
            </a:endParaRPr>
          </a:p>
        </p:txBody>
      </p:sp>
      <p:sp>
        <p:nvSpPr>
          <p:cNvPr id="61443" name="Rectangle 4"/>
          <p:cNvSpPr>
            <a:spLocks noChangeArrowheads="1"/>
          </p:cNvSpPr>
          <p:nvPr/>
        </p:nvSpPr>
        <p:spPr bwMode="auto">
          <a:xfrm>
            <a:off x="457200" y="2286000"/>
            <a:ext cx="37338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    a.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192.160.1.0/24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      Borrow 3 bits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</a:endParaRPr>
          </a:p>
        </p:txBody>
      </p:sp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4648200" y="2209800"/>
            <a:ext cx="37338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    b.171.16.0.0/16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        Borrow 6 bits</a:t>
            </a:r>
            <a:endParaRPr lang="en-US">
              <a:solidFill>
                <a:srgbClr val="0070C0"/>
              </a:solidFill>
              <a:latin typeface="Arial Black" pitchFamily="34" charset="0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</a:endParaRPr>
          </a:p>
        </p:txBody>
      </p:sp>
      <p:sp>
        <p:nvSpPr>
          <p:cNvPr id="61445" name="Rectangle 8"/>
          <p:cNvSpPr>
            <a:spLocks noChangeArrowheads="1"/>
          </p:cNvSpPr>
          <p:nvPr/>
        </p:nvSpPr>
        <p:spPr bwMode="auto">
          <a:xfrm>
            <a:off x="631825" y="33528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B050"/>
                </a:solidFill>
                <a:latin typeface="Arial Black" pitchFamily="34" charset="0"/>
                <a:sym typeface="Wingdings" pitchFamily="2" charset="2"/>
              </a:rPr>
              <a:t>c.</a:t>
            </a:r>
            <a:r>
              <a:rPr lang="en-US">
                <a:solidFill>
                  <a:srgbClr val="00B050"/>
                </a:solidFill>
                <a:latin typeface="Arial Black" pitchFamily="34" charset="0"/>
              </a:rPr>
              <a:t>10.16.1.0/8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B050"/>
                </a:solidFill>
                <a:latin typeface="Arial Black" pitchFamily="34" charset="0"/>
              </a:rPr>
              <a:t>          Borrow 20 bits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</a:endParaRPr>
          </a:p>
        </p:txBody>
      </p:sp>
      <p:sp>
        <p:nvSpPr>
          <p:cNvPr id="61446" name="Rectangle 9"/>
          <p:cNvSpPr>
            <a:spLocks noChangeArrowheads="1"/>
          </p:cNvSpPr>
          <p:nvPr/>
        </p:nvSpPr>
        <p:spPr bwMode="auto">
          <a:xfrm>
            <a:off x="4876800" y="3124200"/>
            <a:ext cx="33528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B050"/>
                </a:solidFill>
                <a:latin typeface="Arial Black" pitchFamily="34" charset="0"/>
                <a:sym typeface="Wingdings" pitchFamily="2" charset="2"/>
              </a:rPr>
              <a:t>    d.</a:t>
            </a:r>
            <a:r>
              <a:rPr lang="en-US">
                <a:solidFill>
                  <a:srgbClr val="00B050"/>
                </a:solidFill>
                <a:latin typeface="Arial Black" pitchFamily="34" charset="0"/>
              </a:rPr>
              <a:t>198.10.10.0/29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</a:endParaRPr>
          </a:p>
        </p:txBody>
      </p:sp>
      <p:sp>
        <p:nvSpPr>
          <p:cNvPr id="61447" name="Rectangle 16"/>
          <p:cNvSpPr>
            <a:spLocks noChangeArrowheads="1"/>
          </p:cNvSpPr>
          <p:nvPr/>
        </p:nvSpPr>
        <p:spPr bwMode="auto">
          <a:xfrm>
            <a:off x="806450" y="44196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e.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179.18.0.0/16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      Borrow 11 bits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</a:endParaRPr>
          </a:p>
        </p:txBody>
      </p:sp>
      <p:sp>
        <p:nvSpPr>
          <p:cNvPr id="61448" name="Rectangle 17"/>
          <p:cNvSpPr>
            <a:spLocks noChangeArrowheads="1"/>
          </p:cNvSpPr>
          <p:nvPr/>
        </p:nvSpPr>
        <p:spPr bwMode="auto">
          <a:xfrm>
            <a:off x="720725" y="56388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B050"/>
                </a:solidFill>
                <a:latin typeface="Arial Black" pitchFamily="34" charset="0"/>
                <a:sym typeface="Wingdings" pitchFamily="2" charset="2"/>
              </a:rPr>
              <a:t>g.</a:t>
            </a:r>
            <a:r>
              <a:rPr lang="en-US">
                <a:solidFill>
                  <a:srgbClr val="00B050"/>
                </a:solidFill>
                <a:latin typeface="Arial Black" pitchFamily="34" charset="0"/>
              </a:rPr>
              <a:t>66.65.0.0/28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</a:endParaRPr>
          </a:p>
        </p:txBody>
      </p:sp>
      <p:sp>
        <p:nvSpPr>
          <p:cNvPr id="61449" name="Rectangle 18"/>
          <p:cNvSpPr>
            <a:spLocks noChangeArrowheads="1"/>
          </p:cNvSpPr>
          <p:nvPr/>
        </p:nvSpPr>
        <p:spPr bwMode="auto">
          <a:xfrm>
            <a:off x="5257800" y="40386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f.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192.169.12.0/24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Borrow 3 bits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</a:endParaRPr>
          </a:p>
        </p:txBody>
      </p:sp>
      <p:sp>
        <p:nvSpPr>
          <p:cNvPr id="61450" name="Rectangle 19"/>
          <p:cNvSpPr>
            <a:spLocks noChangeArrowheads="1"/>
          </p:cNvSpPr>
          <p:nvPr/>
        </p:nvSpPr>
        <p:spPr bwMode="auto">
          <a:xfrm>
            <a:off x="5181600" y="48006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B050"/>
                </a:solidFill>
                <a:latin typeface="Arial Black" pitchFamily="34" charset="0"/>
                <a:sym typeface="Wingdings" pitchFamily="2" charset="2"/>
              </a:rPr>
              <a:t>h.</a:t>
            </a:r>
            <a:r>
              <a:rPr lang="en-US">
                <a:solidFill>
                  <a:srgbClr val="00B050"/>
                </a:solidFill>
                <a:latin typeface="Arial Black" pitchFamily="34" charset="0"/>
              </a:rPr>
              <a:t>191.172.0.0/20</a:t>
            </a:r>
          </a:p>
        </p:txBody>
      </p:sp>
      <p:sp>
        <p:nvSpPr>
          <p:cNvPr id="61451" name="Rectangle 20"/>
          <p:cNvSpPr>
            <a:spLocks noChangeArrowheads="1"/>
          </p:cNvSpPr>
          <p:nvPr/>
        </p:nvSpPr>
        <p:spPr bwMode="auto">
          <a:xfrm>
            <a:off x="5181600" y="54864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i.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126.172.0.0/30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Exercises: IP </a:t>
            </a:r>
            <a:r>
              <a:rPr lang="en-US" sz="3600" kern="0" dirty="0" err="1">
                <a:solidFill>
                  <a:schemeClr val="bg1"/>
                </a:solidFill>
              </a:rPr>
              <a:t>Subnetting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838200"/>
            <a:ext cx="7467600" cy="457200"/>
          </a:xfrm>
        </p:spPr>
        <p:txBody>
          <a:bodyPr/>
          <a:lstStyle/>
          <a:p>
            <a:r>
              <a:rPr lang="en-US" sz="2800">
                <a:solidFill>
                  <a:srgbClr val="00B050"/>
                </a:solidFill>
              </a:rPr>
              <a:t>Question 1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515938" y="1066800"/>
            <a:ext cx="8170862" cy="41814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anchor="ctr"/>
          <a:lstStyle/>
          <a:p>
            <a:pPr marL="457200" indent="-457200"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The IP address 131.107.0.0 is a class B address. </a:t>
            </a:r>
          </a:p>
          <a:p>
            <a:pPr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What is the range of binary values for the first octet in this  address class?</a:t>
            </a:r>
          </a:p>
          <a:p>
            <a:pPr marL="457200" indent="-457200"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  <a:p>
            <a:pPr marL="457200" indent="-457200" algn="ctr">
              <a:buFontTx/>
              <a:buAutoNum type="alphaUcPeriod"/>
              <a:defRPr/>
            </a:pPr>
            <a:r>
              <a:rPr lang="en-US" sz="2800">
                <a:latin typeface="Arial" pitchFamily="34" charset="0"/>
                <a:cs typeface="Arial" pitchFamily="34" charset="0"/>
              </a:rPr>
              <a:t>10000000 - 11111111</a:t>
            </a:r>
          </a:p>
          <a:p>
            <a:pPr marL="457200" indent="-457200" algn="ctr">
              <a:defRPr/>
            </a:pPr>
            <a:r>
              <a:rPr lang="en-US" sz="2800">
                <a:latin typeface="Arial" pitchFamily="34" charset="0"/>
                <a:cs typeface="Arial" pitchFamily="34" charset="0"/>
              </a:rPr>
              <a:t> B. 00000000 - 10111111 </a:t>
            </a:r>
          </a:p>
          <a:p>
            <a:pPr marL="457200" indent="-457200" algn="ctr">
              <a:defRPr/>
            </a:pPr>
            <a:r>
              <a:rPr lang="en-US" sz="2800">
                <a:latin typeface="Arial" pitchFamily="34" charset="0"/>
                <a:cs typeface="Arial" pitchFamily="34" charset="0"/>
              </a:rPr>
              <a:t> C. 10000000 - 10111111</a:t>
            </a:r>
          </a:p>
          <a:p>
            <a:pPr marL="457200" indent="-457200" algn="ctr">
              <a:defRPr/>
            </a:pPr>
            <a:r>
              <a:rPr lang="en-US" sz="2800">
                <a:latin typeface="Arial" pitchFamily="34" charset="0"/>
                <a:cs typeface="Arial" pitchFamily="34" charset="0"/>
              </a:rPr>
              <a:t> D. 10000000 - 11011111 </a:t>
            </a:r>
          </a:p>
          <a:p>
            <a:pPr marL="457200" indent="-457200" algn="ctr">
              <a:defRPr/>
            </a:pPr>
            <a:r>
              <a:rPr lang="en-US" sz="2800">
                <a:latin typeface="Arial" pitchFamily="34" charset="0"/>
                <a:cs typeface="Arial" pitchFamily="34" charset="0"/>
              </a:rPr>
              <a:t> E. 11000000 - 11101111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152400"/>
            <a:ext cx="7467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896177-2F5A-9CBB-0031-84788C7A9EF7}"/>
                  </a:ext>
                </a:extLst>
              </p14:cNvPr>
              <p14:cNvContentPartPr/>
              <p14:nvPr/>
            </p14:nvContentPartPr>
            <p14:xfrm>
              <a:off x="2781240" y="3763800"/>
              <a:ext cx="3849480" cy="14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896177-2F5A-9CBB-0031-84788C7A9E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7240" y="3655800"/>
                <a:ext cx="3957120" cy="36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0"/>
            <a:ext cx="7467600" cy="944563"/>
          </a:xfrm>
        </p:spPr>
        <p:txBody>
          <a:bodyPr/>
          <a:lstStyle/>
          <a:p>
            <a:r>
              <a:rPr lang="en-US" sz="2800">
                <a:solidFill>
                  <a:srgbClr val="00B050"/>
                </a:solidFill>
              </a:rPr>
              <a:t>Question 2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81000" y="990600"/>
            <a:ext cx="8458200" cy="38100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457200" indent="-457200"/>
            <a:r>
              <a:rPr lang="en-US" dirty="0">
                <a:cs typeface="Arial" charset="0"/>
                <a:sym typeface="Wingdings" pitchFamily="2" charset="2"/>
              </a:rPr>
              <a:t> </a:t>
            </a:r>
            <a:r>
              <a:rPr lang="en-US" dirty="0">
                <a:cs typeface="Arial" charset="0"/>
              </a:rPr>
              <a:t>What is the network address for a host with</a:t>
            </a:r>
          </a:p>
          <a:p>
            <a:pPr marL="457200" indent="-457200"/>
            <a:r>
              <a:rPr lang="en-US" dirty="0">
                <a:cs typeface="Arial" charset="0"/>
              </a:rPr>
              <a:t> the IP address 123.200.8.68/28?</a:t>
            </a:r>
          </a:p>
          <a:p>
            <a:pPr marL="457200" indent="-457200"/>
            <a:endParaRPr lang="en-US" dirty="0">
              <a:cs typeface="Arial" charset="0"/>
            </a:endParaRPr>
          </a:p>
          <a:p>
            <a:pPr marL="1371600" lvl="2" indent="-457200">
              <a:buFontTx/>
              <a:buAutoNum type="alphaUcPeriod"/>
            </a:pPr>
            <a:r>
              <a:rPr lang="en-US" dirty="0">
                <a:cs typeface="Arial" charset="0"/>
              </a:rPr>
              <a:t>123.200.8.0 </a:t>
            </a:r>
          </a:p>
          <a:p>
            <a:pPr marL="1371600" lvl="2" indent="-457200"/>
            <a:r>
              <a:rPr lang="en-US" dirty="0">
                <a:cs typeface="Arial" charset="0"/>
              </a:rPr>
              <a:t>B. 123.200.8.32 </a:t>
            </a:r>
          </a:p>
          <a:p>
            <a:pPr marL="1371600" lvl="2" indent="-457200"/>
            <a:r>
              <a:rPr lang="en-US" dirty="0">
                <a:cs typeface="Arial" charset="0"/>
              </a:rPr>
              <a:t>C. 123.200.8.64</a:t>
            </a:r>
          </a:p>
          <a:p>
            <a:pPr marL="1371600" lvl="2" indent="-457200"/>
            <a:r>
              <a:rPr lang="en-US" dirty="0">
                <a:cs typeface="Arial" charset="0"/>
              </a:rPr>
              <a:t>D. 123.200.8.65 </a:t>
            </a:r>
          </a:p>
          <a:p>
            <a:pPr marL="1371600" lvl="2" indent="-457200"/>
            <a:r>
              <a:rPr lang="en-US" dirty="0">
                <a:cs typeface="Arial" charset="0"/>
              </a:rPr>
              <a:t>E. 123.200.8.31 </a:t>
            </a:r>
          </a:p>
          <a:p>
            <a:pPr marL="1371600" lvl="2" indent="-457200"/>
            <a:r>
              <a:rPr lang="en-US" dirty="0">
                <a:cs typeface="Arial" charset="0"/>
              </a:rPr>
              <a:t>F. 123.200.8.1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D4C80CC-F6A5-F295-FFF6-99F23983EF43}"/>
                  </a:ext>
                </a:extLst>
              </p14:cNvPr>
              <p14:cNvContentPartPr/>
              <p14:nvPr/>
            </p14:nvContentPartPr>
            <p14:xfrm>
              <a:off x="1341240" y="3192360"/>
              <a:ext cx="2252520" cy="12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D4C80CC-F6A5-F295-FFF6-99F23983EF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7240" y="3084360"/>
                <a:ext cx="2360160" cy="33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838200"/>
            <a:ext cx="7467600" cy="715963"/>
          </a:xfrm>
        </p:spPr>
        <p:txBody>
          <a:bodyPr/>
          <a:lstStyle/>
          <a:p>
            <a:r>
              <a:rPr lang="en-US" sz="2800">
                <a:solidFill>
                  <a:srgbClr val="00B050"/>
                </a:solidFill>
              </a:rPr>
              <a:t>Question 3</a:t>
            </a: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533400" y="838200"/>
            <a:ext cx="8382000" cy="38100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457200" indent="-457200">
              <a:spcBef>
                <a:spcPct val="40000"/>
              </a:spcBef>
              <a:buClr>
                <a:srgbClr val="6699FF"/>
              </a:buClr>
            </a:pPr>
            <a:endParaRPr lang="en-US" dirty="0">
              <a:cs typeface="Arial" charset="0"/>
              <a:sym typeface="Wingdings" pitchFamily="2" charset="2"/>
            </a:endParaRPr>
          </a:p>
          <a:p>
            <a:pPr marL="457200" indent="-457200"/>
            <a:r>
              <a:rPr lang="en-US" dirty="0">
                <a:cs typeface="Arial" charset="0"/>
                <a:sym typeface="Wingdings" pitchFamily="2" charset="2"/>
              </a:rPr>
              <a:t>    Using </a:t>
            </a:r>
            <a:r>
              <a:rPr lang="en-US" dirty="0">
                <a:solidFill>
                  <a:srgbClr val="0070C0"/>
                </a:solidFill>
                <a:cs typeface="Arial" charset="0"/>
                <a:sym typeface="Wingdings" pitchFamily="2" charset="2"/>
              </a:rPr>
              <a:t>a class C </a:t>
            </a:r>
            <a:r>
              <a:rPr lang="en-US" dirty="0">
                <a:cs typeface="Arial" charset="0"/>
                <a:sym typeface="Wingdings" pitchFamily="2" charset="2"/>
              </a:rPr>
              <a:t>address range 192.168.21.12 </a:t>
            </a:r>
          </a:p>
          <a:p>
            <a:pPr marL="457200" indent="-457200"/>
            <a:r>
              <a:rPr lang="en-US" dirty="0">
                <a:cs typeface="Arial" charset="0"/>
                <a:sym typeface="Wingdings" pitchFamily="2" charset="2"/>
              </a:rPr>
              <a:t>your network needs </a:t>
            </a:r>
            <a:r>
              <a:rPr lang="en-US" dirty="0">
                <a:solidFill>
                  <a:srgbClr val="0070C0"/>
                </a:solidFill>
                <a:cs typeface="Arial" charset="0"/>
                <a:sym typeface="Wingdings" pitchFamily="2" charset="2"/>
              </a:rPr>
              <a:t>twenty-eight subnets</a:t>
            </a:r>
            <a:r>
              <a:rPr lang="en-US" dirty="0">
                <a:cs typeface="Arial" charset="0"/>
                <a:sym typeface="Wingdings" pitchFamily="2" charset="2"/>
              </a:rPr>
              <a:t>.</a:t>
            </a:r>
          </a:p>
          <a:p>
            <a:pPr marL="457200" indent="-457200"/>
            <a:r>
              <a:rPr lang="en-US" dirty="0">
                <a:cs typeface="Arial" charset="0"/>
                <a:sym typeface="Wingdings" pitchFamily="2" charset="2"/>
              </a:rPr>
              <a:t>Which </a:t>
            </a:r>
            <a:r>
              <a:rPr lang="en-US" dirty="0">
                <a:solidFill>
                  <a:srgbClr val="FF3300"/>
                </a:solidFill>
                <a:cs typeface="Arial" charset="0"/>
                <a:sym typeface="Wingdings" pitchFamily="2" charset="2"/>
              </a:rPr>
              <a:t>subnet mask </a:t>
            </a:r>
            <a:r>
              <a:rPr lang="en-US" dirty="0">
                <a:cs typeface="Arial" charset="0"/>
                <a:sym typeface="Wingdings" pitchFamily="2" charset="2"/>
              </a:rPr>
              <a:t>should you use?</a:t>
            </a:r>
          </a:p>
          <a:p>
            <a:pPr marL="457200" indent="-457200"/>
            <a:endParaRPr lang="en-US" dirty="0">
              <a:cs typeface="Arial" charset="0"/>
              <a:sym typeface="Wingdings" pitchFamily="2" charset="2"/>
            </a:endParaRPr>
          </a:p>
          <a:p>
            <a:pPr marL="457200" indent="-457200">
              <a:buFont typeface="Century Schoolbook" pitchFamily="18" charset="0"/>
              <a:buAutoNum type="alphaUcPeriod"/>
            </a:pPr>
            <a:r>
              <a:rPr lang="en-US" dirty="0">
                <a:cs typeface="Arial" charset="0"/>
                <a:sym typeface="Wingdings" pitchFamily="2" charset="2"/>
              </a:rPr>
              <a:t> 255.255.0.28 </a:t>
            </a:r>
          </a:p>
          <a:p>
            <a:pPr marL="457200" indent="-457200">
              <a:buFont typeface="Century Schoolbook" pitchFamily="18" charset="0"/>
              <a:buAutoNum type="alphaUcPeriod"/>
            </a:pPr>
            <a:r>
              <a:rPr lang="en-US" dirty="0">
                <a:cs typeface="Arial" charset="0"/>
                <a:sym typeface="Wingdings" pitchFamily="2" charset="2"/>
              </a:rPr>
              <a:t> 255.255.255.0 </a:t>
            </a:r>
          </a:p>
          <a:p>
            <a:pPr marL="457200" indent="-457200">
              <a:buFont typeface="Century Schoolbook" pitchFamily="18" charset="0"/>
              <a:buAutoNum type="alphaUcPeriod"/>
            </a:pPr>
            <a:r>
              <a:rPr lang="en-US" dirty="0">
                <a:cs typeface="Arial" charset="0"/>
                <a:sym typeface="Wingdings" pitchFamily="2" charset="2"/>
              </a:rPr>
              <a:t> 255.255.255.28</a:t>
            </a:r>
          </a:p>
          <a:p>
            <a:pPr marL="457200" indent="-457200">
              <a:buFont typeface="Century Schoolbook" pitchFamily="18" charset="0"/>
              <a:buAutoNum type="alphaUcPeriod"/>
            </a:pPr>
            <a:r>
              <a:rPr lang="en-US" dirty="0">
                <a:cs typeface="Arial" charset="0"/>
                <a:sym typeface="Wingdings" pitchFamily="2" charset="2"/>
              </a:rPr>
              <a:t> 255.255.255.248</a:t>
            </a:r>
          </a:p>
          <a:p>
            <a:pPr marL="457200" indent="-457200">
              <a:buFont typeface="Century Schoolbook" pitchFamily="18" charset="0"/>
              <a:buAutoNum type="alphaUcPeriod"/>
            </a:pPr>
            <a:r>
              <a:rPr lang="en-US" dirty="0">
                <a:cs typeface="Arial" charset="0"/>
                <a:sym typeface="Wingdings" pitchFamily="2" charset="2"/>
              </a:rPr>
              <a:t> 255.255.255.252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838200"/>
            <a:ext cx="7254875" cy="16700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85800"/>
            <a:ext cx="7467600" cy="792163"/>
          </a:xfrm>
        </p:spPr>
        <p:txBody>
          <a:bodyPr/>
          <a:lstStyle/>
          <a:p>
            <a:r>
              <a:rPr lang="en-US" sz="2800">
                <a:solidFill>
                  <a:srgbClr val="00B050"/>
                </a:solidFill>
              </a:rPr>
              <a:t>Question 4</a:t>
            </a:r>
          </a:p>
        </p:txBody>
      </p:sp>
      <p:sp>
        <p:nvSpPr>
          <p:cNvPr id="65540" name="Rectangle 5"/>
          <p:cNvSpPr>
            <a:spLocks noChangeArrowheads="1"/>
          </p:cNvSpPr>
          <p:nvPr/>
        </p:nvSpPr>
        <p:spPr bwMode="auto">
          <a:xfrm>
            <a:off x="534988" y="2438400"/>
            <a:ext cx="827405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You need to configure an</a:t>
            </a:r>
            <a:r>
              <a:rPr lang="en-US">
                <a:solidFill>
                  <a:srgbClr val="0070C0"/>
                </a:solidFill>
              </a:rPr>
              <a:t> IP address for workstation TestKingA</a:t>
            </a:r>
            <a:r>
              <a:rPr lang="en-US"/>
              <a:t>. Based on the information shown above, what IP address should be assigned to this host?</a:t>
            </a:r>
          </a:p>
          <a:p>
            <a:endParaRPr lang="en-US"/>
          </a:p>
          <a:p>
            <a:r>
              <a:rPr lang="vi-VN"/>
              <a:t>A. 192.168.1.159/28</a:t>
            </a:r>
          </a:p>
          <a:p>
            <a:r>
              <a:rPr lang="vi-VN"/>
              <a:t>B. 192.168.1.145/28</a:t>
            </a:r>
          </a:p>
          <a:p>
            <a:r>
              <a:rPr lang="vi-VN"/>
              <a:t>C. 192.168.1.160/28</a:t>
            </a:r>
          </a:p>
          <a:p>
            <a:r>
              <a:rPr lang="vi-VN"/>
              <a:t>D. 192.168.1.144/28</a:t>
            </a:r>
          </a:p>
          <a:p>
            <a:r>
              <a:rPr lang="vi-VN"/>
              <a:t>E. 192.168.1.143/28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86375" y="4995863"/>
            <a:ext cx="30321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Answer: B</a:t>
            </a:r>
            <a:endParaRPr lang="vi-VN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7467600" cy="639763"/>
          </a:xfrm>
        </p:spPr>
        <p:txBody>
          <a:bodyPr/>
          <a:lstStyle/>
          <a:p>
            <a:r>
              <a:rPr lang="en-US" sz="2800">
                <a:solidFill>
                  <a:srgbClr val="00B050"/>
                </a:solidFill>
              </a:rPr>
              <a:t>Question 5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572000" y="3429000"/>
            <a:ext cx="303371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Answer: B, D, E</a:t>
            </a:r>
            <a:endParaRPr lang="vi-VN"/>
          </a:p>
        </p:txBody>
      </p:sp>
      <p:sp>
        <p:nvSpPr>
          <p:cNvPr id="66564" name="Rectangle 5"/>
          <p:cNvSpPr>
            <a:spLocks noChangeArrowheads="1"/>
          </p:cNvSpPr>
          <p:nvPr/>
        </p:nvSpPr>
        <p:spPr bwMode="auto">
          <a:xfrm>
            <a:off x="381000" y="1295400"/>
            <a:ext cx="8118475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Which of the following addresses can be </a:t>
            </a:r>
            <a:r>
              <a:rPr lang="en-US">
                <a:solidFill>
                  <a:srgbClr val="0070C0"/>
                </a:solidFill>
              </a:rPr>
              <a:t>assigned to a host</a:t>
            </a:r>
            <a:r>
              <a:rPr lang="en-US"/>
              <a:t> when using a subnet mask of 255.255.254.0? (Select three)</a:t>
            </a:r>
          </a:p>
          <a:p>
            <a:endParaRPr lang="en-US"/>
          </a:p>
          <a:p>
            <a:r>
              <a:rPr lang="vi-VN"/>
              <a:t>A. 113.10.4.0</a:t>
            </a:r>
          </a:p>
          <a:p>
            <a:r>
              <a:rPr lang="vi-VN"/>
              <a:t>B. 186.54.3.0</a:t>
            </a:r>
          </a:p>
          <a:p>
            <a:r>
              <a:rPr lang="vi-VN"/>
              <a:t>C. 175.33.3.255</a:t>
            </a:r>
          </a:p>
          <a:p>
            <a:r>
              <a:rPr lang="vi-VN"/>
              <a:t>D. 26.35.2.255</a:t>
            </a:r>
          </a:p>
          <a:p>
            <a:r>
              <a:rPr lang="vi-VN"/>
              <a:t>E. 152.135.7.0</a:t>
            </a:r>
          </a:p>
          <a:p>
            <a:r>
              <a:rPr lang="vi-VN"/>
              <a:t>F. 17.35.36.0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85800"/>
            <a:ext cx="7467600" cy="639763"/>
          </a:xfrm>
        </p:spPr>
        <p:txBody>
          <a:bodyPr/>
          <a:lstStyle/>
          <a:p>
            <a:r>
              <a:rPr lang="en-US" sz="2800">
                <a:solidFill>
                  <a:srgbClr val="00B050"/>
                </a:solidFill>
              </a:rPr>
              <a:t>Question 6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945313" y="2232025"/>
            <a:ext cx="189388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Answer: C</a:t>
            </a:r>
            <a:endParaRPr lang="vi-VN"/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225" y="1103313"/>
            <a:ext cx="6408738" cy="30876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81000" y="4005263"/>
            <a:ext cx="66675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Based on the information above, which IP address should be </a:t>
            </a:r>
            <a:r>
              <a:rPr lang="en-US">
                <a:solidFill>
                  <a:srgbClr val="0070C0"/>
                </a:solidFill>
              </a:rPr>
              <a:t>assigned to the host</a:t>
            </a:r>
            <a:r>
              <a:rPr lang="en-US"/>
              <a:t>?</a:t>
            </a:r>
          </a:p>
          <a:p>
            <a:r>
              <a:rPr lang="vi-VN"/>
              <a:t>A. 192.168.5.5</a:t>
            </a:r>
            <a:r>
              <a:rPr lang="en-US"/>
              <a:t>         </a:t>
            </a:r>
            <a:r>
              <a:rPr lang="vi-VN"/>
              <a:t>B. 192.168.5.32</a:t>
            </a:r>
          </a:p>
          <a:p>
            <a:r>
              <a:rPr lang="vi-VN"/>
              <a:t>C. 192.168.5.40</a:t>
            </a:r>
            <a:r>
              <a:rPr lang="en-US"/>
              <a:t>       </a:t>
            </a:r>
            <a:r>
              <a:rPr lang="vi-VN"/>
              <a:t>D. 192.168.5.63</a:t>
            </a:r>
            <a:r>
              <a:rPr lang="en-US"/>
              <a:t>      </a:t>
            </a:r>
          </a:p>
          <a:p>
            <a:r>
              <a:rPr lang="vi-VN"/>
              <a:t>E. 192.168.5.75</a:t>
            </a:r>
            <a:r>
              <a:rPr lang="en-US"/>
              <a:t>       F. None of the above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IP PDU Header</a:t>
            </a:r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3"/>
          <a:srcRect l="13750" t="31000" r="12500" b="17000"/>
          <a:stretch>
            <a:fillRect/>
          </a:stretch>
        </p:blipFill>
        <p:spPr bwMode="auto">
          <a:xfrm>
            <a:off x="76200" y="1447800"/>
            <a:ext cx="8991600" cy="39624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838200"/>
            <a:ext cx="7467600" cy="639763"/>
          </a:xfrm>
        </p:spPr>
        <p:txBody>
          <a:bodyPr/>
          <a:lstStyle/>
          <a:p>
            <a:r>
              <a:rPr lang="en-US" sz="2800">
                <a:solidFill>
                  <a:srgbClr val="00B050"/>
                </a:solidFill>
              </a:rPr>
              <a:t>Question 7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334000" y="5105400"/>
            <a:ext cx="303371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Answer: D</a:t>
            </a:r>
            <a:endParaRPr lang="vi-VN"/>
          </a:p>
        </p:txBody>
      </p:sp>
      <p:sp>
        <p:nvSpPr>
          <p:cNvPr id="68612" name="Rectangle 5"/>
          <p:cNvSpPr>
            <a:spLocks noChangeArrowheads="1"/>
          </p:cNvSpPr>
          <p:nvPr/>
        </p:nvSpPr>
        <p:spPr bwMode="auto">
          <a:xfrm>
            <a:off x="381000" y="1371600"/>
            <a:ext cx="82296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If a host on a network has the address 172.16.45.14/30, what is the address of the </a:t>
            </a:r>
            <a:r>
              <a:rPr lang="en-US">
                <a:solidFill>
                  <a:srgbClr val="0070C0"/>
                </a:solidFill>
              </a:rPr>
              <a:t>subnetwork</a:t>
            </a:r>
            <a:r>
              <a:rPr lang="en-US"/>
              <a:t> to which this host belongs?</a:t>
            </a:r>
          </a:p>
          <a:p>
            <a:endParaRPr lang="en-US"/>
          </a:p>
          <a:p>
            <a:r>
              <a:rPr lang="vi-VN"/>
              <a:t>A. 172.16.45.0</a:t>
            </a:r>
          </a:p>
          <a:p>
            <a:r>
              <a:rPr lang="vi-VN"/>
              <a:t>B. 172.16.45.4</a:t>
            </a:r>
          </a:p>
          <a:p>
            <a:r>
              <a:rPr lang="vi-VN"/>
              <a:t>C. 172.16.45.8</a:t>
            </a:r>
          </a:p>
          <a:p>
            <a:r>
              <a:rPr lang="vi-VN"/>
              <a:t>D. 172.16.45.12</a:t>
            </a:r>
          </a:p>
          <a:p>
            <a:r>
              <a:rPr lang="vi-VN"/>
              <a:t>E. 172.16.45.18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3"/>
          <p:cNvSpPr txBox="1">
            <a:spLocks noChangeArrowheads="1"/>
          </p:cNvSpPr>
          <p:nvPr/>
        </p:nvSpPr>
        <p:spPr bwMode="auto">
          <a:xfrm>
            <a:off x="838200" y="220980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3429000" y="41910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B , E , F</a:t>
            </a:r>
          </a:p>
        </p:txBody>
      </p:sp>
      <p:sp>
        <p:nvSpPr>
          <p:cNvPr id="69636" name="Rectangle 8"/>
          <p:cNvSpPr>
            <a:spLocks noChangeArrowheads="1"/>
          </p:cNvSpPr>
          <p:nvPr/>
        </p:nvSpPr>
        <p:spPr bwMode="auto">
          <a:xfrm>
            <a:off x="762000" y="1676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9637" name="Text Box 9"/>
          <p:cNvSpPr txBox="1">
            <a:spLocks noChangeArrowheads="1"/>
          </p:cNvSpPr>
          <p:nvPr/>
        </p:nvSpPr>
        <p:spPr bwMode="auto">
          <a:xfrm>
            <a:off x="304800" y="1219200"/>
            <a:ext cx="8229600" cy="489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Give the following IP: </a:t>
            </a:r>
            <a:r>
              <a:rPr lang="en-US" dirty="0">
                <a:solidFill>
                  <a:srgbClr val="FF0000"/>
                </a:solidFill>
              </a:rPr>
              <a:t>172.16.80.92/20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172.16.32.100/20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172.16.65.100/20</a:t>
            </a:r>
            <a:r>
              <a:rPr lang="en-US" dirty="0"/>
              <a:t>.</a:t>
            </a:r>
          </a:p>
          <a:p>
            <a:r>
              <a:rPr lang="en-US" dirty="0"/>
              <a:t>What are the </a:t>
            </a:r>
            <a:r>
              <a:rPr lang="en-US" u="sng" dirty="0">
                <a:solidFill>
                  <a:srgbClr val="FF00FF"/>
                </a:solidFill>
              </a:rPr>
              <a:t>broadcast addresses </a:t>
            </a:r>
            <a:r>
              <a:rPr lang="en-US" dirty="0"/>
              <a:t>of the subnets in which these IP address belong to? </a:t>
            </a:r>
          </a:p>
          <a:p>
            <a:r>
              <a:rPr lang="en-US" dirty="0"/>
              <a:t>(Select three options.)</a:t>
            </a:r>
          </a:p>
          <a:p>
            <a:endParaRPr lang="en-US" dirty="0"/>
          </a:p>
          <a:p>
            <a:r>
              <a:rPr lang="en-US" dirty="0"/>
              <a:t>A. 172.16.82.255</a:t>
            </a:r>
          </a:p>
          <a:p>
            <a:r>
              <a:rPr lang="en-US" dirty="0"/>
              <a:t>B. 172.16.95.255</a:t>
            </a:r>
          </a:p>
          <a:p>
            <a:r>
              <a:rPr lang="en-US" dirty="0"/>
              <a:t>C. 172.16.64.255</a:t>
            </a:r>
          </a:p>
          <a:p>
            <a:r>
              <a:rPr lang="en-US" dirty="0"/>
              <a:t>D. 172.16.32.255</a:t>
            </a:r>
          </a:p>
          <a:p>
            <a:r>
              <a:rPr lang="en-US" dirty="0"/>
              <a:t>E. 172.16.47.255</a:t>
            </a:r>
          </a:p>
          <a:p>
            <a:r>
              <a:rPr lang="en-US" dirty="0"/>
              <a:t>F. 172.16.79.255</a:t>
            </a:r>
          </a:p>
          <a:p>
            <a:endParaRPr lang="en-US" dirty="0"/>
          </a:p>
        </p:txBody>
      </p:sp>
      <p:sp>
        <p:nvSpPr>
          <p:cNvPr id="69638" name="Rectangle 10"/>
          <p:cNvSpPr>
            <a:spLocks noChangeArrowheads="1"/>
          </p:cNvSpPr>
          <p:nvPr/>
        </p:nvSpPr>
        <p:spPr bwMode="auto">
          <a:xfrm>
            <a:off x="0" y="685800"/>
            <a:ext cx="3124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rgbClr val="00B050"/>
                </a:solidFill>
              </a:rPr>
              <a:t>Question 8</a:t>
            </a:r>
            <a:endParaRPr lang="en-US" sz="2800" u="sng">
              <a:solidFill>
                <a:srgbClr val="00B050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3"/>
          <p:cNvSpPr txBox="1">
            <a:spLocks noChangeArrowheads="1"/>
          </p:cNvSpPr>
          <p:nvPr/>
        </p:nvSpPr>
        <p:spPr bwMode="auto">
          <a:xfrm>
            <a:off x="457200" y="2819400"/>
            <a:ext cx="80010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ABC company is acquiring a new Class C IP network.</a:t>
            </a:r>
          </a:p>
          <a:p>
            <a:r>
              <a:rPr lang="en-US" sz="1800"/>
              <a:t>Which of the following </a:t>
            </a:r>
            <a:r>
              <a:rPr lang="en-US" sz="1800" u="sng">
                <a:solidFill>
                  <a:srgbClr val="FF00FF"/>
                </a:solidFill>
              </a:rPr>
              <a:t>subnet masks </a:t>
            </a:r>
            <a:r>
              <a:rPr lang="en-US" sz="1800"/>
              <a:t>will provide one useful subnet for each department while still making allowance for </a:t>
            </a:r>
            <a:r>
              <a:rPr lang="en-US" sz="1800">
                <a:solidFill>
                  <a:srgbClr val="FF00FF"/>
                </a:solidFill>
              </a:rPr>
              <a:t>enough usable host addresses per department</a:t>
            </a:r>
            <a:r>
              <a:rPr lang="en-US" sz="1800"/>
              <a:t> as specified in the graphic?</a:t>
            </a:r>
          </a:p>
          <a:p>
            <a:endParaRPr lang="en-US" sz="1800"/>
          </a:p>
          <a:p>
            <a:r>
              <a:rPr lang="en-US" sz="1800"/>
              <a:t>A. 255.255.255.128</a:t>
            </a:r>
          </a:p>
          <a:p>
            <a:r>
              <a:rPr lang="en-US" sz="1800"/>
              <a:t>B. 255.255.255.192</a:t>
            </a:r>
          </a:p>
          <a:p>
            <a:r>
              <a:rPr lang="en-US" sz="1800"/>
              <a:t>C. 255.255.255.224</a:t>
            </a:r>
            <a:endParaRPr lang="en-US" sz="1800" i="1"/>
          </a:p>
          <a:p>
            <a:r>
              <a:rPr lang="en-US" sz="1800"/>
              <a:t>D. 255.255.255.240</a:t>
            </a:r>
          </a:p>
          <a:p>
            <a:r>
              <a:rPr lang="en-US" sz="1800"/>
              <a:t>E. 255.255.255.248</a:t>
            </a:r>
          </a:p>
          <a:p>
            <a:r>
              <a:rPr lang="en-US" sz="1800"/>
              <a:t>F. 255.255.255.252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13668" name="Text Box 4"/>
          <p:cNvSpPr txBox="1">
            <a:spLocks noChangeArrowheads="1"/>
          </p:cNvSpPr>
          <p:nvPr/>
        </p:nvSpPr>
        <p:spPr bwMode="auto">
          <a:xfrm>
            <a:off x="5562600" y="48768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C</a:t>
            </a: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70661" name="Picture 7" descr="hinh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"/>
            <a:ext cx="89916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Rectangle 8"/>
          <p:cNvSpPr>
            <a:spLocks noChangeArrowheads="1"/>
          </p:cNvSpPr>
          <p:nvPr/>
        </p:nvSpPr>
        <p:spPr bwMode="auto">
          <a:xfrm>
            <a:off x="-76200" y="0"/>
            <a:ext cx="320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>
                <a:solidFill>
                  <a:srgbClr val="00B050"/>
                </a:solidFill>
              </a:rPr>
              <a:t>Question 9</a:t>
            </a:r>
            <a:endParaRPr lang="en-US" sz="3600" u="sng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8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3"/>
          <p:cNvSpPr txBox="1">
            <a:spLocks noChangeArrowheads="1"/>
          </p:cNvSpPr>
          <p:nvPr/>
        </p:nvSpPr>
        <p:spPr bwMode="auto">
          <a:xfrm>
            <a:off x="381000" y="1371600"/>
            <a:ext cx="807720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/>
              <a:t> You are a network technician at NewStar.vn. Your company has a larger 172.12.0.0 network that you want to divide into subnets. You want each subnet to </a:t>
            </a:r>
            <a:r>
              <a:rPr lang="en-US">
                <a:solidFill>
                  <a:srgbClr val="FF00FF"/>
                </a:solidFill>
              </a:rPr>
              <a:t>support 459 hosts</a:t>
            </a:r>
            <a:r>
              <a:rPr lang="en-US"/>
              <a:t>. You also want to provide the </a:t>
            </a:r>
            <a:r>
              <a:rPr lang="en-US">
                <a:solidFill>
                  <a:srgbClr val="00B050"/>
                </a:solidFill>
              </a:rPr>
              <a:t>maximum number of subnets</a:t>
            </a:r>
            <a:r>
              <a:rPr lang="en-US"/>
              <a:t>.</a:t>
            </a:r>
          </a:p>
          <a:p>
            <a:pPr algn="just"/>
            <a:r>
              <a:rPr lang="en-US"/>
              <a:t>Which network mask should you use?</a:t>
            </a:r>
          </a:p>
          <a:p>
            <a:pPr algn="just"/>
            <a:endParaRPr lang="en-US"/>
          </a:p>
          <a:p>
            <a:pPr lvl="1"/>
            <a:r>
              <a:rPr lang="en-US"/>
              <a:t>A. 255.255.0.0</a:t>
            </a:r>
          </a:p>
          <a:p>
            <a:pPr lvl="1"/>
            <a:r>
              <a:rPr lang="en-US"/>
              <a:t>B. 255.255.128.0</a:t>
            </a:r>
          </a:p>
          <a:p>
            <a:pPr lvl="1"/>
            <a:r>
              <a:rPr lang="en-US"/>
              <a:t>C. 255.255.224.0</a:t>
            </a:r>
          </a:p>
          <a:p>
            <a:pPr lvl="1"/>
            <a:r>
              <a:rPr lang="en-US"/>
              <a:t>D. 255.255.254.0</a:t>
            </a:r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4572000" y="40386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D</a:t>
            </a:r>
          </a:p>
        </p:txBody>
      </p:sp>
      <p:sp>
        <p:nvSpPr>
          <p:cNvPr id="71684" name="Rectangle 7"/>
          <p:cNvSpPr>
            <a:spLocks noChangeArrowheads="1"/>
          </p:cNvSpPr>
          <p:nvPr/>
        </p:nvSpPr>
        <p:spPr bwMode="auto">
          <a:xfrm>
            <a:off x="152400" y="838200"/>
            <a:ext cx="342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rgbClr val="00B050"/>
                </a:solidFill>
              </a:rPr>
              <a:t>Question 10</a:t>
            </a:r>
            <a:endParaRPr lang="en-US" sz="28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2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3"/>
          <p:cNvSpPr txBox="1">
            <a:spLocks noChangeArrowheads="1"/>
          </p:cNvSpPr>
          <p:nvPr/>
        </p:nvSpPr>
        <p:spPr bwMode="auto">
          <a:xfrm>
            <a:off x="152400" y="1295400"/>
            <a:ext cx="8458200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 You are a network administrator at Seibels. You must configure a new subnetwork at the Seibels branch office in Berlin. You have been provided with the subnet mask of </a:t>
            </a:r>
            <a:r>
              <a:rPr lang="en-US" sz="2000">
                <a:solidFill>
                  <a:srgbClr val="00B050"/>
                </a:solidFill>
              </a:rPr>
              <a:t>255.255.255.224</a:t>
            </a:r>
            <a:r>
              <a:rPr lang="en-US" sz="2000"/>
              <a:t>. You want to assign IP addresses to hosts on the subnet.</a:t>
            </a:r>
          </a:p>
          <a:p>
            <a:endParaRPr lang="en-US" sz="1100"/>
          </a:p>
          <a:p>
            <a:r>
              <a:rPr lang="en-US" sz="2000"/>
              <a:t>Which of the following IP addresses would you use? (Choose all that apply.)</a:t>
            </a:r>
          </a:p>
          <a:p>
            <a:endParaRPr lang="en-US" sz="1200"/>
          </a:p>
          <a:p>
            <a:r>
              <a:rPr lang="en-US" sz="2000"/>
              <a:t>A. </a:t>
            </a:r>
            <a:r>
              <a:rPr lang="en-US" sz="2000">
                <a:solidFill>
                  <a:srgbClr val="00B050"/>
                </a:solidFill>
              </a:rPr>
              <a:t>16.23.118.63</a:t>
            </a:r>
          </a:p>
          <a:p>
            <a:r>
              <a:rPr lang="en-US" sz="2000"/>
              <a:t>B. 87.45.16.159</a:t>
            </a:r>
          </a:p>
          <a:p>
            <a:r>
              <a:rPr lang="en-US" sz="2000"/>
              <a:t>C. </a:t>
            </a:r>
            <a:r>
              <a:rPr lang="en-US" sz="2000">
                <a:solidFill>
                  <a:srgbClr val="00B050"/>
                </a:solidFill>
              </a:rPr>
              <a:t>92.11.178.93</a:t>
            </a:r>
          </a:p>
          <a:p>
            <a:r>
              <a:rPr lang="en-US" sz="2000"/>
              <a:t>D. 134.178.18.56</a:t>
            </a:r>
          </a:p>
          <a:p>
            <a:r>
              <a:rPr lang="en-US" sz="2000"/>
              <a:t>E.</a:t>
            </a:r>
            <a:r>
              <a:rPr lang="en-US" sz="2000">
                <a:solidFill>
                  <a:srgbClr val="00B050"/>
                </a:solidFill>
              </a:rPr>
              <a:t> 192.168.16.87</a:t>
            </a:r>
          </a:p>
          <a:p>
            <a:r>
              <a:rPr lang="en-US" sz="2000"/>
              <a:t>F. 217.168.166.192</a:t>
            </a:r>
          </a:p>
        </p:txBody>
      </p:sp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4191000" y="39624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C, D, E</a:t>
            </a:r>
          </a:p>
        </p:txBody>
      </p:sp>
      <p:sp>
        <p:nvSpPr>
          <p:cNvPr id="72708" name="Rectangle 7"/>
          <p:cNvSpPr>
            <a:spLocks noChangeArrowheads="1"/>
          </p:cNvSpPr>
          <p:nvPr/>
        </p:nvSpPr>
        <p:spPr bwMode="auto">
          <a:xfrm>
            <a:off x="152400" y="762000"/>
            <a:ext cx="342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rgbClr val="00B050"/>
                </a:solidFill>
              </a:rPr>
              <a:t>Question 11</a:t>
            </a:r>
            <a:endParaRPr lang="en-US" sz="32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3"/>
          <p:cNvSpPr txBox="1">
            <a:spLocks noChangeArrowheads="1"/>
          </p:cNvSpPr>
          <p:nvPr/>
        </p:nvSpPr>
        <p:spPr bwMode="auto">
          <a:xfrm>
            <a:off x="228600" y="1295400"/>
            <a:ext cx="8153400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 You are a network technician at Zysese company. You have subnetted the </a:t>
            </a:r>
            <a:r>
              <a:rPr lang="en-US" sz="2000">
                <a:solidFill>
                  <a:srgbClr val="FF0000"/>
                </a:solidFill>
              </a:rPr>
              <a:t>210.106.14.0</a:t>
            </a:r>
            <a:r>
              <a:rPr lang="en-US" sz="2000"/>
              <a:t> network with a </a:t>
            </a:r>
            <a:r>
              <a:rPr lang="en-US" sz="2000">
                <a:solidFill>
                  <a:srgbClr val="FF0000"/>
                </a:solidFill>
              </a:rPr>
              <a:t>/24</a:t>
            </a:r>
            <a:r>
              <a:rPr lang="en-US" sz="2000"/>
              <a:t> mask.</a:t>
            </a:r>
          </a:p>
          <a:p>
            <a:endParaRPr lang="en-US" sz="1200"/>
          </a:p>
          <a:p>
            <a:r>
              <a:rPr lang="en-US" sz="2000"/>
              <a:t>Your supervisor asks you </a:t>
            </a:r>
            <a:r>
              <a:rPr lang="en-US" sz="2000">
                <a:solidFill>
                  <a:srgbClr val="FF0000"/>
                </a:solidFill>
              </a:rPr>
              <a:t>how many usable subnetworks </a:t>
            </a:r>
            <a:r>
              <a:rPr lang="en-US" sz="2000"/>
              <a:t>and </a:t>
            </a:r>
            <a:r>
              <a:rPr lang="en-US" sz="2000">
                <a:solidFill>
                  <a:srgbClr val="0070C0"/>
                </a:solidFill>
              </a:rPr>
              <a:t>usable host addresses per subnet </a:t>
            </a:r>
            <a:r>
              <a:rPr lang="en-US" sz="2000"/>
              <a:t>this would</a:t>
            </a:r>
          </a:p>
          <a:p>
            <a:r>
              <a:rPr lang="en-US" sz="2000"/>
              <a:t>make provision for.</a:t>
            </a:r>
          </a:p>
          <a:p>
            <a:endParaRPr lang="en-US" sz="1100"/>
          </a:p>
          <a:p>
            <a:r>
              <a:rPr lang="en-US" sz="2000"/>
              <a:t>What would your response be?</a:t>
            </a:r>
          </a:p>
          <a:p>
            <a:endParaRPr lang="en-US" sz="1800"/>
          </a:p>
          <a:p>
            <a:r>
              <a:rPr lang="en-US" sz="2000"/>
              <a:t>A. 1 network with 254 hosts</a:t>
            </a:r>
          </a:p>
          <a:p>
            <a:r>
              <a:rPr lang="en-US" sz="2000"/>
              <a:t>B. 4 networks with 128 hosts</a:t>
            </a:r>
          </a:p>
          <a:p>
            <a:r>
              <a:rPr lang="en-US" sz="2000"/>
              <a:t>C. 2 networks with 24 hosts</a:t>
            </a:r>
          </a:p>
          <a:p>
            <a:r>
              <a:rPr lang="en-US" sz="2000"/>
              <a:t>D. 6 networks with 64 hosts</a:t>
            </a:r>
          </a:p>
          <a:p>
            <a:r>
              <a:rPr lang="en-US" sz="2000"/>
              <a:t>E. 8 networks with 36 hosts</a:t>
            </a:r>
          </a:p>
        </p:txBody>
      </p:sp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4876800" y="43434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A</a:t>
            </a:r>
          </a:p>
        </p:txBody>
      </p:sp>
      <p:sp>
        <p:nvSpPr>
          <p:cNvPr id="73732" name="Rectangle 7"/>
          <p:cNvSpPr>
            <a:spLocks noChangeArrowheads="1"/>
          </p:cNvSpPr>
          <p:nvPr/>
        </p:nvSpPr>
        <p:spPr bwMode="auto">
          <a:xfrm>
            <a:off x="152400" y="762000"/>
            <a:ext cx="3429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rgbClr val="00B050"/>
                </a:solidFill>
              </a:rPr>
              <a:t>Question 12</a:t>
            </a:r>
            <a:endParaRPr lang="en-US" sz="28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76200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 You have subnetted the </a:t>
            </a:r>
            <a:r>
              <a:rPr lang="en-US">
                <a:solidFill>
                  <a:srgbClr val="0070C0"/>
                </a:solidFill>
              </a:rPr>
              <a:t>213.105.72.0</a:t>
            </a:r>
            <a:r>
              <a:rPr lang="en-US"/>
              <a:t> network with a </a:t>
            </a:r>
            <a:r>
              <a:rPr lang="en-US">
                <a:solidFill>
                  <a:srgbClr val="0070C0"/>
                </a:solidFill>
              </a:rPr>
              <a:t>/28 </a:t>
            </a:r>
            <a:r>
              <a:rPr lang="en-US"/>
              <a:t>mask. How many usable </a:t>
            </a:r>
            <a:r>
              <a:rPr lang="en-US">
                <a:solidFill>
                  <a:srgbClr val="0070C0"/>
                </a:solidFill>
              </a:rPr>
              <a:t>subnetworks</a:t>
            </a:r>
            <a:r>
              <a:rPr lang="en-US"/>
              <a:t> and usable </a:t>
            </a:r>
            <a:r>
              <a:rPr lang="en-US">
                <a:solidFill>
                  <a:srgbClr val="E46C0A"/>
                </a:solidFill>
              </a:rPr>
              <a:t>host addresses per subnet </a:t>
            </a:r>
            <a:r>
              <a:rPr lang="en-US"/>
              <a:t>will be provided?</a:t>
            </a:r>
          </a:p>
          <a:p>
            <a:endParaRPr lang="en-US"/>
          </a:p>
          <a:p>
            <a:r>
              <a:rPr lang="en-US"/>
              <a:t>A. 2 networks with 62 hosts</a:t>
            </a:r>
          </a:p>
          <a:p>
            <a:r>
              <a:rPr lang="en-US"/>
              <a:t>B. 6 networks with 30 hosts</a:t>
            </a:r>
          </a:p>
          <a:p>
            <a:r>
              <a:rPr lang="en-US"/>
              <a:t>C. 16 networks and 16 hosts</a:t>
            </a:r>
          </a:p>
          <a:p>
            <a:r>
              <a:rPr lang="en-US"/>
              <a:t>D. 62 networks and 2 hosts</a:t>
            </a:r>
          </a:p>
          <a:p>
            <a:r>
              <a:rPr lang="en-US"/>
              <a:t>E. 16 networks and 14 hosts</a:t>
            </a:r>
          </a:p>
          <a:p>
            <a:endParaRPr lang="en-US"/>
          </a:p>
          <a:p>
            <a:pPr>
              <a:spcBef>
                <a:spcPct val="50000"/>
              </a:spcBef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5181600" y="3352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E</a:t>
            </a:r>
          </a:p>
        </p:txBody>
      </p:sp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152400" y="838200"/>
            <a:ext cx="342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rgbClr val="00B050"/>
                </a:solidFill>
              </a:rPr>
              <a:t>Question 13</a:t>
            </a:r>
            <a:endParaRPr lang="en-US" sz="32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0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3"/>
          <p:cNvSpPr txBox="1">
            <a:spLocks noChangeArrowheads="1"/>
          </p:cNvSpPr>
          <p:nvPr/>
        </p:nvSpPr>
        <p:spPr bwMode="auto">
          <a:xfrm>
            <a:off x="304800" y="1544638"/>
            <a:ext cx="8382000" cy="409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000"/>
              <a:t> You are a network technician at Fravo, Inc. You are planning a network installation for the company. The design requires </a:t>
            </a:r>
            <a:r>
              <a:rPr lang="en-US" sz="2000">
                <a:solidFill>
                  <a:srgbClr val="0070C0"/>
                </a:solidFill>
              </a:rPr>
              <a:t>100 separate subnetworks</a:t>
            </a:r>
            <a:r>
              <a:rPr lang="en-US" sz="2000"/>
              <a:t>, resulting in the acquisition of a </a:t>
            </a:r>
            <a:r>
              <a:rPr lang="en-US" sz="2000">
                <a:solidFill>
                  <a:srgbClr val="FF0000"/>
                </a:solidFill>
              </a:rPr>
              <a:t>Class B</a:t>
            </a:r>
            <a:r>
              <a:rPr lang="en-US" sz="2000"/>
              <a:t> network address. Which of the following subnet masks will provide the 100 subnetworks required, if </a:t>
            </a:r>
            <a:r>
              <a:rPr lang="en-US" sz="2000">
                <a:solidFill>
                  <a:srgbClr val="00B050"/>
                </a:solidFill>
              </a:rPr>
              <a:t>500 usable host</a:t>
            </a:r>
          </a:p>
          <a:p>
            <a:pPr algn="just"/>
            <a:r>
              <a:rPr lang="en-US" sz="2000">
                <a:solidFill>
                  <a:srgbClr val="00B050"/>
                </a:solidFill>
              </a:rPr>
              <a:t>addresses are required per subnet</a:t>
            </a:r>
            <a:r>
              <a:rPr lang="en-US" sz="2000"/>
              <a:t>?</a:t>
            </a:r>
          </a:p>
          <a:p>
            <a:pPr algn="just"/>
            <a:endParaRPr lang="en-US" sz="2000"/>
          </a:p>
          <a:p>
            <a:pPr lvl="1"/>
            <a:r>
              <a:rPr lang="en-US" sz="2000"/>
              <a:t>A. 255.255.0.0</a:t>
            </a:r>
          </a:p>
          <a:p>
            <a:pPr lvl="1"/>
            <a:r>
              <a:rPr lang="en-US" sz="2000"/>
              <a:t>B. 255.255.224.0</a:t>
            </a:r>
          </a:p>
          <a:p>
            <a:pPr lvl="1"/>
            <a:r>
              <a:rPr lang="en-US" sz="2000"/>
              <a:t>C. 255.255.254.0</a:t>
            </a:r>
          </a:p>
          <a:p>
            <a:pPr lvl="1"/>
            <a:r>
              <a:rPr lang="en-US" sz="2000"/>
              <a:t>D. 255.255.255.0</a:t>
            </a:r>
          </a:p>
          <a:p>
            <a:pPr lvl="1"/>
            <a:r>
              <a:rPr lang="en-US" sz="2000"/>
              <a:t>E. 255.255.255.224</a:t>
            </a:r>
          </a:p>
          <a:p>
            <a:pPr lvl="1"/>
            <a:r>
              <a:rPr lang="en-US" sz="2000"/>
              <a:t>F. 255.255.255.254</a:t>
            </a: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4953000" y="4267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C</a:t>
            </a:r>
          </a:p>
        </p:txBody>
      </p:sp>
      <p:sp>
        <p:nvSpPr>
          <p:cNvPr id="75780" name="Rectangle 7"/>
          <p:cNvSpPr>
            <a:spLocks noChangeArrowheads="1"/>
          </p:cNvSpPr>
          <p:nvPr/>
        </p:nvSpPr>
        <p:spPr bwMode="auto">
          <a:xfrm>
            <a:off x="304800" y="8382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rgbClr val="00B050"/>
                </a:solidFill>
              </a:rPr>
              <a:t>Question 14</a:t>
            </a:r>
            <a:endParaRPr lang="en-US" sz="28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3"/>
          <p:cNvSpPr txBox="1">
            <a:spLocks noChangeArrowheads="1"/>
          </p:cNvSpPr>
          <p:nvPr/>
        </p:nvSpPr>
        <p:spPr bwMode="auto">
          <a:xfrm>
            <a:off x="228600" y="1371600"/>
            <a:ext cx="800100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/>
              <a:t> 	You are a network technician at company. Company has a </a:t>
            </a:r>
            <a:r>
              <a:rPr lang="en-US">
                <a:solidFill>
                  <a:srgbClr val="00B050"/>
                </a:solidFill>
              </a:rPr>
              <a:t>class C</a:t>
            </a:r>
            <a:r>
              <a:rPr lang="en-US"/>
              <a:t> network license. The company requires </a:t>
            </a:r>
            <a:r>
              <a:rPr lang="en-US">
                <a:solidFill>
                  <a:srgbClr val="FF0000"/>
                </a:solidFill>
              </a:rPr>
              <a:t>5 usable subnets</a:t>
            </a:r>
            <a:r>
              <a:rPr lang="en-US"/>
              <a:t>. Each subnet must accommodate </a:t>
            </a:r>
            <a:r>
              <a:rPr lang="en-US">
                <a:solidFill>
                  <a:srgbClr val="0070C0"/>
                </a:solidFill>
              </a:rPr>
              <a:t>at least 18 hosts</a:t>
            </a:r>
            <a:r>
              <a:rPr lang="en-US"/>
              <a:t>.</a:t>
            </a:r>
          </a:p>
          <a:p>
            <a:pPr algn="just"/>
            <a:endParaRPr lang="en-US" sz="1200"/>
          </a:p>
          <a:p>
            <a:pPr algn="just"/>
            <a:r>
              <a:rPr lang="en-US"/>
              <a:t>Which network mask should you use?</a:t>
            </a:r>
          </a:p>
          <a:p>
            <a:pPr algn="just"/>
            <a:endParaRPr lang="en-US" sz="1200"/>
          </a:p>
          <a:p>
            <a:pPr lvl="1"/>
            <a:r>
              <a:rPr lang="en-US"/>
              <a:t>A. 225.225.224.0</a:t>
            </a:r>
          </a:p>
          <a:p>
            <a:pPr lvl="1"/>
            <a:r>
              <a:rPr lang="en-US"/>
              <a:t>B. 225.225.240.0</a:t>
            </a:r>
          </a:p>
          <a:p>
            <a:pPr lvl="1"/>
            <a:r>
              <a:rPr lang="en-US"/>
              <a:t>C. 225.225.255.0</a:t>
            </a:r>
          </a:p>
          <a:p>
            <a:pPr lvl="1"/>
            <a:r>
              <a:rPr lang="en-US"/>
              <a:t>D. 255.255.255.224</a:t>
            </a:r>
          </a:p>
          <a:p>
            <a:pPr lvl="1"/>
            <a:r>
              <a:rPr lang="en-US"/>
              <a:t>E. 225.225.255.240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5334000" y="4572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D</a:t>
            </a:r>
          </a:p>
        </p:txBody>
      </p:sp>
      <p:sp>
        <p:nvSpPr>
          <p:cNvPr id="76804" name="Rectangle 7"/>
          <p:cNvSpPr>
            <a:spLocks noChangeArrowheads="1"/>
          </p:cNvSpPr>
          <p:nvPr/>
        </p:nvSpPr>
        <p:spPr bwMode="auto">
          <a:xfrm>
            <a:off x="152400" y="838200"/>
            <a:ext cx="342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rgbClr val="00B050"/>
                </a:solidFill>
              </a:rPr>
              <a:t>Question 15</a:t>
            </a:r>
            <a:endParaRPr lang="en-US" sz="28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3"/>
          <p:cNvSpPr txBox="1">
            <a:spLocks noChangeArrowheads="1"/>
          </p:cNvSpPr>
          <p:nvPr/>
        </p:nvSpPr>
        <p:spPr bwMode="auto">
          <a:xfrm>
            <a:off x="4767263" y="700088"/>
            <a:ext cx="4191000" cy="5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 </a:t>
            </a:r>
            <a:r>
              <a:rPr lang="en-US" sz="1800"/>
              <a:t>You are a network technician at NEWSTAR company. </a:t>
            </a:r>
            <a:r>
              <a:rPr lang="en-US" sz="1800">
                <a:solidFill>
                  <a:srgbClr val="0070C0"/>
                </a:solidFill>
              </a:rPr>
              <a:t>You add a new workstation to the network to</a:t>
            </a:r>
          </a:p>
          <a:p>
            <a:r>
              <a:rPr lang="en-US" sz="1800">
                <a:solidFill>
                  <a:srgbClr val="0070C0"/>
                </a:solidFill>
              </a:rPr>
              <a:t>accommodate a new employee</a:t>
            </a:r>
            <a:r>
              <a:rPr lang="en-US" sz="1800"/>
              <a:t>. The relevant section of the network is shown in the beside exhibit.</a:t>
            </a:r>
          </a:p>
          <a:p>
            <a:endParaRPr lang="en-US" sz="1000"/>
          </a:p>
          <a:p>
            <a:r>
              <a:rPr lang="en-US" sz="1800">
                <a:solidFill>
                  <a:srgbClr val="0070C0"/>
                </a:solidFill>
              </a:rPr>
              <a:t>The employee is unable to connect to the server at IP address 192.168.18.141/27</a:t>
            </a:r>
            <a:r>
              <a:rPr lang="en-US" sz="1800"/>
              <a:t>.</a:t>
            </a:r>
          </a:p>
          <a:p>
            <a:endParaRPr lang="en-US" sz="900"/>
          </a:p>
          <a:p>
            <a:r>
              <a:rPr lang="en-US" sz="1800"/>
              <a:t>Can you identify the incorrectly configured network parameter in the workstation configuration?</a:t>
            </a:r>
          </a:p>
          <a:p>
            <a:endParaRPr lang="en-US" sz="1100"/>
          </a:p>
          <a:p>
            <a:r>
              <a:rPr lang="en-US" sz="1800"/>
              <a:t>A. IP address of the Ethernet 0 router interface</a:t>
            </a:r>
          </a:p>
          <a:p>
            <a:r>
              <a:rPr lang="en-US" sz="1800"/>
              <a:t>B. Server</a:t>
            </a:r>
          </a:p>
          <a:p>
            <a:r>
              <a:rPr lang="en-US" sz="1800"/>
              <a:t>C. Workstation default gateway</a:t>
            </a:r>
          </a:p>
          <a:p>
            <a:r>
              <a:rPr lang="en-US" sz="1800"/>
              <a:t>D. Workstation subnet mask</a:t>
            </a:r>
          </a:p>
          <a:p>
            <a:r>
              <a:rPr lang="en-US" sz="1800"/>
              <a:t>E. Workstation IP address</a:t>
            </a:r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762000" y="55626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C</a:t>
            </a:r>
          </a:p>
        </p:txBody>
      </p:sp>
      <p:pic>
        <p:nvPicPr>
          <p:cNvPr id="77828" name="Picture 7" descr="hinh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47800"/>
            <a:ext cx="4343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9" name="Rectangle 8"/>
          <p:cNvSpPr>
            <a:spLocks noChangeArrowheads="1"/>
          </p:cNvSpPr>
          <p:nvPr/>
        </p:nvSpPr>
        <p:spPr bwMode="auto">
          <a:xfrm>
            <a:off x="0" y="762000"/>
            <a:ext cx="2819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>
                <a:solidFill>
                  <a:srgbClr val="00B050"/>
                </a:solidFill>
              </a:rPr>
              <a:t>Question 16</a:t>
            </a:r>
            <a:endParaRPr lang="en-US" sz="3200" u="sng">
              <a:solidFill>
                <a:srgbClr val="00B05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2133600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/>
              <a:t>SPKT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solidFill>
                  <a:schemeClr val="bg1"/>
                </a:solidFill>
              </a:rPr>
              <a:t>IP Address Format: Dotted Decimal Notation</a:t>
            </a:r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3"/>
          <a:srcRect l="16875" t="25999" r="19376" b="14999"/>
          <a:stretch>
            <a:fillRect/>
          </a:stretch>
        </p:blipFill>
        <p:spPr bwMode="auto">
          <a:xfrm>
            <a:off x="609600" y="1143000"/>
            <a:ext cx="7772400" cy="44958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7"/>
          <p:cNvSpPr>
            <a:spLocks noChangeArrowheads="1"/>
          </p:cNvSpPr>
          <p:nvPr/>
        </p:nvSpPr>
        <p:spPr bwMode="auto">
          <a:xfrm>
            <a:off x="5808663" y="21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b="0"/>
          </a:p>
        </p:txBody>
      </p:sp>
      <p:sp>
        <p:nvSpPr>
          <p:cNvPr id="32772" name="Rectangle 7"/>
          <p:cNvSpPr>
            <a:spLocks noGrp="1" noChangeArrowheads="1"/>
          </p:cNvSpPr>
          <p:nvPr>
            <p:ph type="ctrTitle"/>
          </p:nvPr>
        </p:nvSpPr>
        <p:spPr>
          <a:xfrm>
            <a:off x="0" y="2819400"/>
            <a:ext cx="9144000" cy="1371600"/>
          </a:xfrm>
        </p:spPr>
        <p:txBody>
          <a:bodyPr/>
          <a:lstStyle/>
          <a:p>
            <a:pPr algn="ctr"/>
            <a:r>
              <a:rPr lang="en-US" sz="6000" b="0">
                <a:solidFill>
                  <a:srgbClr val="00599A"/>
                </a:solidFill>
              </a:rPr>
              <a:t>????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1250" t="21000" r="19375" b="6000"/>
          <a:stretch>
            <a:fillRect/>
          </a:stretch>
        </p:blipFill>
        <p:spPr bwMode="auto">
          <a:xfrm>
            <a:off x="609600" y="990600"/>
            <a:ext cx="7696200" cy="506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Variable-length Subnet Mask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3125" t="23000" r="18750" b="7000"/>
          <a:stretch>
            <a:fillRect/>
          </a:stretch>
        </p:blipFill>
        <p:spPr bwMode="auto">
          <a:xfrm>
            <a:off x="381000" y="838200"/>
            <a:ext cx="8305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Variable-length Subnet Mask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0625" t="26000" r="11875" b="17000"/>
          <a:stretch>
            <a:fillRect/>
          </a:stretch>
        </p:blipFill>
        <p:spPr bwMode="auto">
          <a:xfrm>
            <a:off x="152400" y="1371600"/>
            <a:ext cx="8915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Variable-length Subnet Mask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8125" t="23000" r="20625" b="7000"/>
          <a:stretch>
            <a:fillRect/>
          </a:stretch>
        </p:blipFill>
        <p:spPr bwMode="auto">
          <a:xfrm>
            <a:off x="457200" y="838200"/>
            <a:ext cx="8153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Variable-length Subnet Mask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6250" t="22000" r="18125" b="8000"/>
          <a:stretch>
            <a:fillRect/>
          </a:stretch>
        </p:blipFill>
        <p:spPr bwMode="auto">
          <a:xfrm>
            <a:off x="609600" y="838200"/>
            <a:ext cx="8001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Variable-length Subnet Mask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IP Address Classes: The First Octet</a:t>
            </a: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/>
          <a:srcRect l="11250" t="35001" r="11874" b="28999"/>
          <a:stretch>
            <a:fillRect/>
          </a:stretch>
        </p:blipFill>
        <p:spPr bwMode="auto">
          <a:xfrm>
            <a:off x="0" y="2209800"/>
            <a:ext cx="9144000" cy="267652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IP Address Ranges</a:t>
            </a: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/>
          <a:srcRect l="11874" t="28999" r="10625" b="20000"/>
          <a:stretch>
            <a:fillRect/>
          </a:stretch>
        </p:blipFill>
        <p:spPr bwMode="auto">
          <a:xfrm>
            <a:off x="98425" y="2133600"/>
            <a:ext cx="8893175" cy="36576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Reserved Address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/>
          <a:srcRect l="12500" t="23000" r="14999" b="23000"/>
          <a:stretch>
            <a:fillRect/>
          </a:stretch>
        </p:blipFill>
        <p:spPr bwMode="auto">
          <a:xfrm>
            <a:off x="152400" y="1447800"/>
            <a:ext cx="8839200" cy="41148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Public IP Addresses</a:t>
            </a: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/>
          <a:srcRect l="17500" t="32001" r="14999" b="14000"/>
          <a:stretch>
            <a:fillRect/>
          </a:stretch>
        </p:blipFill>
        <p:spPr bwMode="auto">
          <a:xfrm>
            <a:off x="533400" y="1447800"/>
            <a:ext cx="8229600" cy="41148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7CD2"/>
      </a:hlink>
      <a:folHlink>
        <a:srgbClr val="003B73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3612</TotalTime>
  <Words>1394</Words>
  <Application>Microsoft Office PowerPoint</Application>
  <PresentationFormat>On-screen Show (4:3)</PresentationFormat>
  <Paragraphs>288</Paragraphs>
  <Slides>54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ＭＳ Ｐゴシック</vt:lpstr>
      <vt:lpstr>Arial</vt:lpstr>
      <vt:lpstr>Arial Black</vt:lpstr>
      <vt:lpstr>Calibri</vt:lpstr>
      <vt:lpstr>Century Schoolbook</vt:lpstr>
      <vt:lpstr>Segoe</vt:lpstr>
      <vt:lpstr>Times New Roman</vt:lpstr>
      <vt:lpstr>Blank Presentation</vt:lpstr>
      <vt:lpstr>Custom Design</vt:lpstr>
      <vt:lpstr>PowerPoint Presentation</vt:lpstr>
      <vt:lpstr>Internet Protocol Characteristics</vt:lpstr>
      <vt:lpstr>Why IP Addresses?</vt:lpstr>
      <vt:lpstr>IP PDU Header</vt:lpstr>
      <vt:lpstr>IP Address Format: Dotted Decimal Notation</vt:lpstr>
      <vt:lpstr>IP Address Classes: The First Octet</vt:lpstr>
      <vt:lpstr>IP Address Ranges</vt:lpstr>
      <vt:lpstr>Reserved Address</vt:lpstr>
      <vt:lpstr>Public IP Addresses</vt:lpstr>
      <vt:lpstr>Private IP Addresses</vt:lpstr>
      <vt:lpstr>DHCP</vt:lpstr>
      <vt:lpstr>DNS</vt:lpstr>
      <vt:lpstr>Network Connection</vt:lpstr>
      <vt:lpstr>ipconfig</vt:lpstr>
      <vt:lpstr>  Subnetworks</vt:lpstr>
      <vt:lpstr>Possible Subnets and Hosts for a Class C Network</vt:lpstr>
      <vt:lpstr>Possible Subnets and Hosts for a Class B Network</vt:lpstr>
      <vt:lpstr>Possible Subnets and Hosts for a Class A Network</vt:lpstr>
      <vt:lpstr>End System Subnet Mask Operation</vt:lpstr>
      <vt:lpstr>How Routers Use Subnet Masks</vt:lpstr>
      <vt:lpstr>Applying the Subnet Address Scheme</vt:lpstr>
      <vt:lpstr>Octet Values of a Subnet Mask</vt:lpstr>
      <vt:lpstr>Default Subnet Masks</vt:lpstr>
      <vt:lpstr>Procedure for Implementing Subnets</vt:lpstr>
      <vt:lpstr>Eight Easy Steps for Determining Subnet Addresses</vt:lpstr>
      <vt:lpstr>Eight Easy Steps for Determining Subnet Addresses (Cont.)</vt:lpstr>
      <vt:lpstr>Example: Applying a Subnet Mask for a Class C Address</vt:lpstr>
      <vt:lpstr>Example: Applying a Subnet Mask for a Class B Address</vt:lpstr>
      <vt:lpstr>Example: Applying a Subnet Mask for a Class A Address</vt:lpstr>
      <vt:lpstr>Exercises: IP Class Recognize</vt:lpstr>
      <vt:lpstr>Exercises: IP Class Recognize</vt:lpstr>
      <vt:lpstr>Exercises: IP Subnetting</vt:lpstr>
      <vt:lpstr>PowerPoint Presentation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????</vt:lpstr>
      <vt:lpstr>PowerPoint Presentation</vt:lpstr>
      <vt:lpstr>PowerPoint Presentation</vt:lpstr>
      <vt:lpstr>PowerPoint Presentation</vt:lpstr>
      <vt:lpstr>PowerPoint Presentation</vt:lpstr>
    </vt:vector>
  </TitlesOfParts>
  <Company>Brains Design &amp; Writing Pty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Kristina</dc:creator>
  <cp:lastModifiedBy>Nguyen Ngoc Hai</cp:lastModifiedBy>
  <cp:revision>537</cp:revision>
  <cp:lastPrinted>2007-12-06T04:31:24Z</cp:lastPrinted>
  <dcterms:modified xsi:type="dcterms:W3CDTF">2024-09-17T04:45:03Z</dcterms:modified>
</cp:coreProperties>
</file>